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handoutMasterIdLst>
    <p:handoutMasterId r:id="rId58"/>
  </p:handoutMasterIdLst>
  <p:sldIdLst>
    <p:sldId id="1392" r:id="rId2"/>
    <p:sldId id="1422" r:id="rId3"/>
    <p:sldId id="1539" r:id="rId4"/>
    <p:sldId id="1540" r:id="rId5"/>
    <p:sldId id="1541" r:id="rId6"/>
    <p:sldId id="1542" r:id="rId7"/>
    <p:sldId id="1543" r:id="rId8"/>
    <p:sldId id="1751" r:id="rId9"/>
    <p:sldId id="1771" r:id="rId10"/>
    <p:sldId id="1832" r:id="rId11"/>
    <p:sldId id="1833" r:id="rId12"/>
    <p:sldId id="1837" r:id="rId13"/>
    <p:sldId id="1754" r:id="rId14"/>
    <p:sldId id="295" r:id="rId15"/>
    <p:sldId id="1755" r:id="rId16"/>
    <p:sldId id="1756" r:id="rId17"/>
    <p:sldId id="1815" r:id="rId18"/>
    <p:sldId id="1824" r:id="rId19"/>
    <p:sldId id="1823" r:id="rId20"/>
    <p:sldId id="1825" r:id="rId21"/>
    <p:sldId id="1831" r:id="rId22"/>
    <p:sldId id="1826" r:id="rId23"/>
    <p:sldId id="1827" r:id="rId24"/>
    <p:sldId id="1828" r:id="rId25"/>
    <p:sldId id="1829" r:id="rId26"/>
    <p:sldId id="1752" r:id="rId27"/>
    <p:sldId id="1753" r:id="rId28"/>
    <p:sldId id="1439" r:id="rId29"/>
    <p:sldId id="1440" r:id="rId30"/>
    <p:sldId id="1441" r:id="rId31"/>
    <p:sldId id="1459" r:id="rId32"/>
    <p:sldId id="1462" r:id="rId33"/>
    <p:sldId id="1461" r:id="rId34"/>
    <p:sldId id="1477" r:id="rId35"/>
    <p:sldId id="1478" r:id="rId36"/>
    <p:sldId id="1858" r:id="rId37"/>
    <p:sldId id="1465" r:id="rId38"/>
    <p:sldId id="1467" r:id="rId39"/>
    <p:sldId id="1792" r:id="rId40"/>
    <p:sldId id="1796" r:id="rId41"/>
    <p:sldId id="1834" r:id="rId42"/>
    <p:sldId id="1800" r:id="rId43"/>
    <p:sldId id="1802" r:id="rId44"/>
    <p:sldId id="1803" r:id="rId45"/>
    <p:sldId id="1804" r:id="rId46"/>
    <p:sldId id="1805" r:id="rId47"/>
    <p:sldId id="1806" r:id="rId48"/>
    <p:sldId id="1807" r:id="rId49"/>
    <p:sldId id="1859" r:id="rId50"/>
    <p:sldId id="1809" r:id="rId51"/>
    <p:sldId id="1835" r:id="rId52"/>
    <p:sldId id="1810" r:id="rId53"/>
    <p:sldId id="1446" r:id="rId54"/>
    <p:sldId id="1363" r:id="rId55"/>
    <p:sldId id="267" r:id="rId56"/>
  </p:sldIdLst>
  <p:sldSz cx="9144000" cy="5143500" type="screen16x9"/>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FFCC00"/>
    <a:srgbClr val="33CC33"/>
    <a:srgbClr val="0000FF"/>
    <a:srgbClr val="00FFFF"/>
    <a:srgbClr val="666699"/>
    <a:srgbClr val="FF3399"/>
    <a:srgbClr val="FF66CC"/>
    <a:srgbClr val="1A9E8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4660"/>
  </p:normalViewPr>
  <p:slideViewPr>
    <p:cSldViewPr snapToGrid="0" snapToObjects="1">
      <p:cViewPr varScale="1">
        <p:scale>
          <a:sx n="87" d="100"/>
          <a:sy n="87" d="100"/>
        </p:scale>
        <p:origin x="1038" y="72"/>
      </p:cViewPr>
      <p:guideLst>
        <p:guide orient="horz" pos="1620"/>
        <p:guide pos="2880"/>
      </p:guideLst>
    </p:cSldViewPr>
  </p:slideViewPr>
  <p:notesTextViewPr>
    <p:cViewPr>
      <p:scale>
        <a:sx n="100" d="100"/>
        <a:sy n="100" d="100"/>
      </p:scale>
      <p:origin x="0" y="0"/>
    </p:cViewPr>
  </p:notesTextViewPr>
  <p:sorterViewPr>
    <p:cViewPr>
      <p:scale>
        <a:sx n="59" d="100"/>
        <a:sy n="5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rin\Desktop\7.%20Julho%20-%202018\Relat&#243;rio%20de%20&#205;ndic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LDB%20EMPRESAS\LDB%20CONSULTORIA%20FINANCEIRA\CLIENTES\SANTANA%20DE%20PARNA&#205;BA\ALM\2022\Curva%20de%20Juros%20ABRIL%20202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LDB%20EMPRESAS\LDB%20CONSULTORIA%20FINANCEIRA\CLIENTES\SANTANA%20DE%20PARNA&#205;BA\ALM\2022\Curva%20de%20Juros_%20ABR22.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LDB%20EMPRESAS\LDB%20CONSULTORIA%20FINANCEIRA\CLIENTES\S&#195;O%20SEBASTI&#195;O\ALM\2024\Fronteira%20Eficiente%20CUPOM_3,5%25_SSPREV%20S&#195;O%20SEBASTI&#195;O_4,78%25.xlsm" TargetMode="External"/><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oleObject" Target="file:///C:\LDB%20EMPRESAS\LDB%20CONSULTORIA%20FINANCEIRA\CLIENTES\GUA&#199;U&#205;\ALM\2024\ALM%20FAPSPMG%20GUA&#199;U&#205;%202024.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LDB%20EMPRESAS\LDB%20CONSULTORIA%20FINANCEIRA\CLIENTES\GUA&#199;U&#205;\ALM\2024\3%20Modelos%20de%20ALM_FAPSPMG%20GUA&#199;U&#205;_2024.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a:pPr>
            <a:r>
              <a:rPr lang="pt-BR"/>
              <a:t>Curva de Juros Real</a:t>
            </a:r>
          </a:p>
        </c:rich>
      </c:tx>
      <c:overlay val="0"/>
    </c:title>
    <c:autoTitleDeleted val="0"/>
    <c:plotArea>
      <c:layout/>
      <c:lineChart>
        <c:grouping val="standard"/>
        <c:varyColors val="0"/>
        <c:ser>
          <c:idx val="0"/>
          <c:order val="0"/>
          <c:spPr>
            <a:ln w="38100">
              <a:solidFill>
                <a:srgbClr val="33CC33"/>
              </a:solidFill>
              <a:round/>
            </a:ln>
          </c:spPr>
          <c:marker>
            <c:symbol val="none"/>
          </c:marker>
          <c:dLbls>
            <c:spPr>
              <a:noFill/>
              <a:ln>
                <a:noFill/>
              </a:ln>
              <a:effectLst/>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numRef>
              <c:f>Gráficos!$B$4:$B$13</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Gráficos!$C$4:$C$13</c:f>
              <c:numCache>
                <c:formatCode>0.00%</c:formatCode>
                <c:ptCount val="10"/>
                <c:pt idx="0">
                  <c:v>3.3804000000000001E-2</c:v>
                </c:pt>
                <c:pt idx="1">
                  <c:v>4.2832000000000002E-2</c:v>
                </c:pt>
                <c:pt idx="2">
                  <c:v>4.9617000000000001E-2</c:v>
                </c:pt>
                <c:pt idx="3">
                  <c:v>5.3644999999999998E-2</c:v>
                </c:pt>
                <c:pt idx="4">
                  <c:v>5.5849000000000003E-2</c:v>
                </c:pt>
                <c:pt idx="5">
                  <c:v>5.7021000000000002E-2</c:v>
                </c:pt>
                <c:pt idx="6">
                  <c:v>5.7643E-2</c:v>
                </c:pt>
                <c:pt idx="7">
                  <c:v>5.7979000000000003E-2</c:v>
                </c:pt>
                <c:pt idx="8">
                  <c:v>5.8167000000000003E-2</c:v>
                </c:pt>
                <c:pt idx="9">
                  <c:v>5.8278000000000003E-2</c:v>
                </c:pt>
              </c:numCache>
            </c:numRef>
          </c:val>
          <c:smooth val="0"/>
          <c:extLst>
            <c:ext xmlns:c16="http://schemas.microsoft.com/office/drawing/2014/chart" uri="{C3380CC4-5D6E-409C-BE32-E72D297353CC}">
              <c16:uniqueId val="{00000000-1763-47EF-B5FA-180D46295724}"/>
            </c:ext>
          </c:extLst>
        </c:ser>
        <c:dLbls>
          <c:showLegendKey val="0"/>
          <c:showVal val="0"/>
          <c:showCatName val="0"/>
          <c:showSerName val="0"/>
          <c:showPercent val="0"/>
          <c:showBubbleSize val="0"/>
        </c:dLbls>
        <c:hiLowLines>
          <c:spPr>
            <a:ln>
              <a:noFill/>
            </a:ln>
          </c:spPr>
        </c:hiLowLines>
        <c:smooth val="0"/>
        <c:axId val="9117931"/>
        <c:axId val="32977143"/>
      </c:lineChart>
      <c:catAx>
        <c:axId val="9117931"/>
        <c:scaling>
          <c:orientation val="minMax"/>
        </c:scaling>
        <c:delete val="0"/>
        <c:axPos val="b"/>
        <c:numFmt formatCode="General" sourceLinked="1"/>
        <c:majorTickMark val="none"/>
        <c:minorTickMark val="none"/>
        <c:tickLblPos val="nextTo"/>
        <c:spPr>
          <a:ln w="9360">
            <a:solidFill>
              <a:srgbClr val="D9D9D9"/>
            </a:solidFill>
            <a:round/>
          </a:ln>
        </c:spPr>
        <c:crossAx val="32977143"/>
        <c:crosses val="autoZero"/>
        <c:auto val="1"/>
        <c:lblAlgn val="ctr"/>
        <c:lblOffset val="100"/>
        <c:noMultiLvlLbl val="1"/>
      </c:catAx>
      <c:valAx>
        <c:axId val="32977143"/>
        <c:scaling>
          <c:orientation val="minMax"/>
          <c:max val="6.0000000000000012E-2"/>
          <c:min val="3.0000000000000006E-2"/>
        </c:scaling>
        <c:delete val="0"/>
        <c:axPos val="l"/>
        <c:numFmt formatCode="0.00%" sourceLinked="0"/>
        <c:majorTickMark val="none"/>
        <c:minorTickMark val="none"/>
        <c:tickLblPos val="nextTo"/>
        <c:spPr>
          <a:ln w="6480">
            <a:noFill/>
          </a:ln>
        </c:spPr>
        <c:crossAx val="9117931"/>
        <c:crosses val="autoZero"/>
        <c:crossBetween val="midCat"/>
        <c:majorUnit val="0.01"/>
      </c:valAx>
      <c:spPr>
        <a:gradFill>
          <a:gsLst>
            <a:gs pos="0">
              <a:srgbClr val="FFFFFF"/>
            </a:gs>
            <a:gs pos="100000">
              <a:srgbClr val="F2F2F2"/>
            </a:gs>
          </a:gsLst>
          <a:lin ang="5400000"/>
        </a:gradFill>
        <a:ln>
          <a:noFill/>
        </a:ln>
      </c:spPr>
    </c:plotArea>
    <c:plotVisOnly val="1"/>
    <c:dispBlanksAs val="gap"/>
    <c:showDLblsOverMax val="1"/>
  </c:chart>
  <c:spPr>
    <a:solidFill>
      <a:srgbClr val="FFFFFF"/>
    </a:solidFill>
    <a:ln w="9360">
      <a:solidFill>
        <a:srgbClr val="D9D9D9"/>
      </a:solidFill>
      <a:round/>
    </a:ln>
  </c:spPr>
  <c:txPr>
    <a:bodyPr/>
    <a:lstStyle/>
    <a:p>
      <a:pPr>
        <a:defRPr sz="800">
          <a:solidFill>
            <a:schemeClr val="tx1"/>
          </a:solidFill>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400" b="0" strike="noStrike" spc="18">
                <a:solidFill>
                  <a:srgbClr val="808080"/>
                </a:solidFill>
                <a:uFill>
                  <a:solidFill>
                    <a:srgbClr val="FFFFFF"/>
                  </a:solidFill>
                </a:uFill>
                <a:latin typeface="Calibri"/>
              </a:defRPr>
            </a:pPr>
            <a:r>
              <a:rPr lang="pt-BR" sz="1400" b="0" strike="noStrike" spc="18">
                <a:solidFill>
                  <a:srgbClr val="808080"/>
                </a:solidFill>
                <a:uFill>
                  <a:solidFill>
                    <a:srgbClr val="FFFFFF"/>
                  </a:solidFill>
                </a:uFill>
                <a:latin typeface="Calibri"/>
              </a:rPr>
              <a:t>Curva de Juros Real</a:t>
            </a:r>
          </a:p>
        </c:rich>
      </c:tx>
      <c:overlay val="0"/>
    </c:title>
    <c:autoTitleDeleted val="0"/>
    <c:plotArea>
      <c:layout/>
      <c:lineChart>
        <c:grouping val="standard"/>
        <c:varyColors val="0"/>
        <c:ser>
          <c:idx val="1"/>
          <c:order val="0"/>
          <c:spPr>
            <a:ln>
              <a:solidFill>
                <a:srgbClr val="006600"/>
              </a:solidFill>
            </a:ln>
          </c:spPr>
          <c:marker>
            <c:symbol val="none"/>
          </c:marker>
          <c:cat>
            <c:numRef>
              <c:f>Gráficos_Douglas!$A$6:$A$15</c:f>
              <c:numCache>
                <c:formatCode>General</c:formatCode>
                <c:ptCount val="10"/>
                <c:pt idx="0">
                  <c:v>1</c:v>
                </c:pt>
                <c:pt idx="1">
                  <c:v>2</c:v>
                </c:pt>
                <c:pt idx="2">
                  <c:v>3</c:v>
                </c:pt>
                <c:pt idx="3">
                  <c:v>4</c:v>
                </c:pt>
                <c:pt idx="4">
                  <c:v>5</c:v>
                </c:pt>
                <c:pt idx="5">
                  <c:v>6</c:v>
                </c:pt>
                <c:pt idx="6">
                  <c:v>7</c:v>
                </c:pt>
                <c:pt idx="7">
                  <c:v>8</c:v>
                </c:pt>
                <c:pt idx="8">
                  <c:v>9</c:v>
                </c:pt>
                <c:pt idx="9">
                  <c:v>9.5</c:v>
                </c:pt>
              </c:numCache>
            </c:numRef>
          </c:cat>
          <c:val>
            <c:numRef>
              <c:f>Gráficos_Douglas!$B$6:$B$15</c:f>
              <c:numCache>
                <c:formatCode>0.00%</c:formatCode>
                <c:ptCount val="10"/>
                <c:pt idx="0">
                  <c:v>1.7000000000000001E-4</c:v>
                </c:pt>
                <c:pt idx="1">
                  <c:v>2.2638999999999999E-2</c:v>
                </c:pt>
                <c:pt idx="2">
                  <c:v>3.0066000000000002E-2</c:v>
                </c:pt>
                <c:pt idx="3">
                  <c:v>3.3520000000000001E-2</c:v>
                </c:pt>
                <c:pt idx="4">
                  <c:v>3.5512000000000002E-2</c:v>
                </c:pt>
                <c:pt idx="5">
                  <c:v>3.6847999999999999E-2</c:v>
                </c:pt>
                <c:pt idx="6">
                  <c:v>3.7850999999999996E-2</c:v>
                </c:pt>
                <c:pt idx="7">
                  <c:v>3.8670000000000003E-2</c:v>
                </c:pt>
                <c:pt idx="8">
                  <c:v>3.9377000000000002E-2</c:v>
                </c:pt>
                <c:pt idx="9">
                  <c:v>3.9701E-2</c:v>
                </c:pt>
              </c:numCache>
            </c:numRef>
          </c:val>
          <c:smooth val="0"/>
          <c:extLst>
            <c:ext xmlns:c16="http://schemas.microsoft.com/office/drawing/2014/chart" uri="{C3380CC4-5D6E-409C-BE32-E72D297353CC}">
              <c16:uniqueId val="{00000000-26E6-4E34-8AE9-CDBF2C6D9BB7}"/>
            </c:ext>
          </c:extLst>
        </c:ser>
        <c:dLbls>
          <c:showLegendKey val="0"/>
          <c:showVal val="0"/>
          <c:showCatName val="0"/>
          <c:showSerName val="0"/>
          <c:showPercent val="0"/>
          <c:showBubbleSize val="0"/>
        </c:dLbls>
        <c:hiLowLines>
          <c:spPr>
            <a:ln>
              <a:noFill/>
            </a:ln>
          </c:spPr>
        </c:hiLowLines>
        <c:smooth val="0"/>
        <c:axId val="303426560"/>
        <c:axId val="303633536"/>
      </c:lineChart>
      <c:catAx>
        <c:axId val="303426560"/>
        <c:scaling>
          <c:orientation val="minMax"/>
        </c:scaling>
        <c:delete val="0"/>
        <c:axPos val="b"/>
        <c:numFmt formatCode="General" sourceLinked="1"/>
        <c:majorTickMark val="none"/>
        <c:minorTickMark val="none"/>
        <c:tickLblPos val="nextTo"/>
        <c:spPr>
          <a:ln w="9360">
            <a:solidFill>
              <a:srgbClr val="D9D9D9"/>
            </a:solidFill>
            <a:round/>
          </a:ln>
        </c:spPr>
        <c:txPr>
          <a:bodyPr/>
          <a:lstStyle/>
          <a:p>
            <a:pPr>
              <a:defRPr sz="900" b="0" strike="noStrike" spc="18">
                <a:solidFill>
                  <a:srgbClr val="595959"/>
                </a:solidFill>
                <a:uFill>
                  <a:solidFill>
                    <a:srgbClr val="FFFFFF"/>
                  </a:solidFill>
                </a:uFill>
                <a:latin typeface="Calibri"/>
              </a:defRPr>
            </a:pPr>
            <a:endParaRPr lang="pt-BR"/>
          </a:p>
        </c:txPr>
        <c:crossAx val="303633536"/>
        <c:crosses val="autoZero"/>
        <c:auto val="1"/>
        <c:lblAlgn val="ctr"/>
        <c:lblOffset val="100"/>
        <c:noMultiLvlLbl val="1"/>
      </c:catAx>
      <c:valAx>
        <c:axId val="303633536"/>
        <c:scaling>
          <c:orientation val="minMax"/>
          <c:max val="4.0000000000000008E-2"/>
          <c:min val="0"/>
        </c:scaling>
        <c:delete val="0"/>
        <c:axPos val="l"/>
        <c:numFmt formatCode="0.00%" sourceLinked="0"/>
        <c:majorTickMark val="none"/>
        <c:minorTickMark val="none"/>
        <c:tickLblPos val="nextTo"/>
        <c:spPr>
          <a:ln w="6480">
            <a:noFill/>
          </a:ln>
        </c:spPr>
        <c:txPr>
          <a:bodyPr/>
          <a:lstStyle/>
          <a:p>
            <a:pPr>
              <a:defRPr sz="900" b="0" strike="noStrike" spc="18">
                <a:solidFill>
                  <a:srgbClr val="595959"/>
                </a:solidFill>
                <a:uFill>
                  <a:solidFill>
                    <a:srgbClr val="FFFFFF"/>
                  </a:solidFill>
                </a:uFill>
                <a:latin typeface="Calibri"/>
              </a:defRPr>
            </a:pPr>
            <a:endParaRPr lang="pt-BR"/>
          </a:p>
        </c:txPr>
        <c:crossAx val="303426560"/>
        <c:crosses val="autoZero"/>
        <c:crossBetween val="midCat"/>
        <c:majorUnit val="0.01"/>
      </c:valAx>
      <c:spPr>
        <a:gradFill>
          <a:gsLst>
            <a:gs pos="0">
              <a:srgbClr val="FFFFFF"/>
            </a:gs>
            <a:gs pos="100000">
              <a:srgbClr val="F2F2F2"/>
            </a:gs>
          </a:gsLst>
          <a:lin ang="5400000"/>
        </a:gradFill>
        <a:ln>
          <a:noFill/>
        </a:ln>
      </c:spPr>
    </c:plotArea>
    <c:plotVisOnly val="1"/>
    <c:dispBlanksAs val="gap"/>
    <c:showDLblsOverMax val="1"/>
  </c:chart>
  <c:spPr>
    <a:solidFill>
      <a:srgbClr val="FFFFFF"/>
    </a:solidFill>
    <a:ln w="9360">
      <a:solidFill>
        <a:srgbClr val="D9D9D9"/>
      </a:solidFill>
      <a:round/>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a:defRPr sz="1400" b="0" strike="noStrike" spc="18">
                <a:solidFill>
                  <a:srgbClr val="808080"/>
                </a:solidFill>
                <a:uFill>
                  <a:solidFill>
                    <a:srgbClr val="FFFFFF"/>
                  </a:solidFill>
                </a:uFill>
                <a:latin typeface="Calibri"/>
              </a:defRPr>
            </a:pPr>
            <a:r>
              <a:rPr lang="pt-BR" sz="1400" b="0" strike="noStrike" spc="18">
                <a:solidFill>
                  <a:srgbClr val="808080"/>
                </a:solidFill>
                <a:uFill>
                  <a:solidFill>
                    <a:srgbClr val="FFFFFF"/>
                  </a:solidFill>
                </a:uFill>
                <a:latin typeface="Calibri"/>
              </a:rPr>
              <a:t>Curva de Juros Real</a:t>
            </a:r>
          </a:p>
        </c:rich>
      </c:tx>
      <c:overlay val="0"/>
    </c:title>
    <c:autoTitleDeleted val="0"/>
    <c:plotArea>
      <c:layout/>
      <c:lineChart>
        <c:grouping val="standard"/>
        <c:varyColors val="0"/>
        <c:ser>
          <c:idx val="0"/>
          <c:order val="0"/>
          <c:spPr>
            <a:ln w="31750" cmpd="sng">
              <a:solidFill>
                <a:srgbClr val="006600"/>
              </a:solidFill>
              <a:round/>
            </a:ln>
          </c:spPr>
          <c:marker>
            <c:symbol val="none"/>
          </c:marker>
          <c:dLbls>
            <c:spPr>
              <a:noFill/>
              <a:ln>
                <a:noFill/>
              </a:ln>
              <a:effectLst/>
            </c:spPr>
            <c:showLegendKey val="0"/>
            <c:showVal val="0"/>
            <c:showCatName val="0"/>
            <c:showSerName val="0"/>
            <c:showPercent val="0"/>
            <c:showBubbleSize val="1"/>
            <c:showLeaderLines val="0"/>
            <c:extLst>
              <c:ext xmlns:c15="http://schemas.microsoft.com/office/drawing/2012/chart" uri="{CE6537A1-D6FC-4f65-9D91-7224C49458BB}">
                <c15:showLeaderLines val="0"/>
              </c:ext>
            </c:extLst>
          </c:dLbls>
          <c:cat>
            <c:numRef>
              <c:f>'ABR 22'!$CS$6:$CS$14</c:f>
              <c:numCache>
                <c:formatCode>General</c:formatCode>
                <c:ptCount val="9"/>
                <c:pt idx="0">
                  <c:v>1</c:v>
                </c:pt>
                <c:pt idx="1">
                  <c:v>2</c:v>
                </c:pt>
                <c:pt idx="2">
                  <c:v>3</c:v>
                </c:pt>
                <c:pt idx="3">
                  <c:v>4</c:v>
                </c:pt>
                <c:pt idx="4">
                  <c:v>5</c:v>
                </c:pt>
                <c:pt idx="5">
                  <c:v>6</c:v>
                </c:pt>
                <c:pt idx="6">
                  <c:v>7</c:v>
                </c:pt>
                <c:pt idx="7">
                  <c:v>8</c:v>
                </c:pt>
                <c:pt idx="8">
                  <c:v>9</c:v>
                </c:pt>
              </c:numCache>
            </c:numRef>
          </c:cat>
          <c:val>
            <c:numRef>
              <c:f>'ABR 22'!$C$6:$C$15</c:f>
              <c:numCache>
                <c:formatCode>0.00%</c:formatCode>
                <c:ptCount val="10"/>
                <c:pt idx="0">
                  <c:v>6.1112E-2</c:v>
                </c:pt>
                <c:pt idx="1">
                  <c:v>5.8762999999999996E-2</c:v>
                </c:pt>
                <c:pt idx="2">
                  <c:v>5.8080999999999994E-2</c:v>
                </c:pt>
                <c:pt idx="3">
                  <c:v>5.8009000000000005E-2</c:v>
                </c:pt>
                <c:pt idx="4">
                  <c:v>5.8154999999999998E-2</c:v>
                </c:pt>
                <c:pt idx="5">
                  <c:v>5.8368000000000003E-2</c:v>
                </c:pt>
                <c:pt idx="6">
                  <c:v>5.8585999999999999E-2</c:v>
                </c:pt>
                <c:pt idx="7">
                  <c:v>5.8784999999999997E-2</c:v>
                </c:pt>
                <c:pt idx="8">
                  <c:v>5.8959000000000004E-2</c:v>
                </c:pt>
                <c:pt idx="9">
                  <c:v>5.9109999999999996E-2</c:v>
                </c:pt>
              </c:numCache>
            </c:numRef>
          </c:val>
          <c:smooth val="0"/>
          <c:extLst>
            <c:ext xmlns:c16="http://schemas.microsoft.com/office/drawing/2014/chart" uri="{C3380CC4-5D6E-409C-BE32-E72D297353CC}">
              <c16:uniqueId val="{00000000-C113-4B27-AEA5-2734BB6DFD21}"/>
            </c:ext>
          </c:extLst>
        </c:ser>
        <c:dLbls>
          <c:showLegendKey val="0"/>
          <c:showVal val="0"/>
          <c:showCatName val="0"/>
          <c:showSerName val="0"/>
          <c:showPercent val="0"/>
          <c:showBubbleSize val="0"/>
        </c:dLbls>
        <c:hiLowLines>
          <c:spPr>
            <a:ln>
              <a:noFill/>
            </a:ln>
          </c:spPr>
        </c:hiLowLines>
        <c:smooth val="0"/>
        <c:axId val="177568384"/>
        <c:axId val="177885568"/>
      </c:lineChart>
      <c:catAx>
        <c:axId val="177568384"/>
        <c:scaling>
          <c:orientation val="minMax"/>
        </c:scaling>
        <c:delete val="0"/>
        <c:axPos val="b"/>
        <c:numFmt formatCode="#,##0" sourceLinked="0"/>
        <c:majorTickMark val="none"/>
        <c:minorTickMark val="none"/>
        <c:tickLblPos val="nextTo"/>
        <c:spPr>
          <a:ln w="9360">
            <a:solidFill>
              <a:srgbClr val="D9D9D9"/>
            </a:solidFill>
            <a:round/>
          </a:ln>
        </c:spPr>
        <c:txPr>
          <a:bodyPr/>
          <a:lstStyle/>
          <a:p>
            <a:pPr>
              <a:defRPr sz="900" b="0" strike="noStrike" spc="18">
                <a:solidFill>
                  <a:srgbClr val="595959"/>
                </a:solidFill>
                <a:uFill>
                  <a:solidFill>
                    <a:srgbClr val="FFFFFF"/>
                  </a:solidFill>
                </a:uFill>
                <a:latin typeface="Calibri"/>
              </a:defRPr>
            </a:pPr>
            <a:endParaRPr lang="pt-BR"/>
          </a:p>
        </c:txPr>
        <c:crossAx val="177885568"/>
        <c:crosses val="autoZero"/>
        <c:auto val="1"/>
        <c:lblAlgn val="ctr"/>
        <c:lblOffset val="100"/>
        <c:noMultiLvlLbl val="1"/>
      </c:catAx>
      <c:valAx>
        <c:axId val="177885568"/>
        <c:scaling>
          <c:orientation val="minMax"/>
          <c:max val="6.2500000000000014E-2"/>
          <c:min val="5.7500000000000009E-2"/>
        </c:scaling>
        <c:delete val="0"/>
        <c:axPos val="l"/>
        <c:numFmt formatCode="0.00%" sourceLinked="0"/>
        <c:majorTickMark val="none"/>
        <c:minorTickMark val="none"/>
        <c:tickLblPos val="nextTo"/>
        <c:spPr>
          <a:ln w="6480">
            <a:noFill/>
          </a:ln>
        </c:spPr>
        <c:txPr>
          <a:bodyPr/>
          <a:lstStyle/>
          <a:p>
            <a:pPr>
              <a:defRPr sz="900" b="0" strike="noStrike" spc="18">
                <a:solidFill>
                  <a:srgbClr val="595959"/>
                </a:solidFill>
                <a:uFill>
                  <a:solidFill>
                    <a:srgbClr val="FFFFFF"/>
                  </a:solidFill>
                </a:uFill>
                <a:latin typeface="Calibri"/>
              </a:defRPr>
            </a:pPr>
            <a:endParaRPr lang="pt-BR"/>
          </a:p>
        </c:txPr>
        <c:crossAx val="177568384"/>
        <c:crosses val="autoZero"/>
        <c:crossBetween val="midCat"/>
        <c:majorUnit val="2.5000000000000005E-3"/>
      </c:valAx>
      <c:spPr>
        <a:gradFill>
          <a:gsLst>
            <a:gs pos="0">
              <a:srgbClr val="FFFFFF"/>
            </a:gs>
            <a:gs pos="100000">
              <a:srgbClr val="F2F2F2"/>
            </a:gs>
          </a:gsLst>
          <a:lin ang="5400000"/>
        </a:gradFill>
        <a:ln>
          <a:noFill/>
        </a:ln>
      </c:spPr>
    </c:plotArea>
    <c:plotVisOnly val="1"/>
    <c:dispBlanksAs val="gap"/>
    <c:showDLblsOverMax val="1"/>
  </c:chart>
  <c:spPr>
    <a:solidFill>
      <a:srgbClr val="FFFFFF"/>
    </a:solidFill>
    <a:ln w="9360">
      <a:solidFill>
        <a:srgbClr val="D9D9D9"/>
      </a:solidFill>
      <a:round/>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ysClr val="windowText" lastClr="000000"/>
                </a:solidFill>
                <a:latin typeface="+mn-lt"/>
                <a:ea typeface="+mn-ea"/>
                <a:cs typeface="+mn-cs"/>
              </a:defRPr>
            </a:pPr>
            <a:r>
              <a:rPr lang="pt-BR"/>
              <a:t>Fronteira Eficiente de Markowitz</a:t>
            </a:r>
          </a:p>
        </c:rich>
      </c:tx>
      <c:layout>
        <c:manualLayout>
          <c:xMode val="edge"/>
          <c:yMode val="edge"/>
          <c:x val="0.3183787133040451"/>
          <c:y val="3.274560132462323E-2"/>
        </c:manualLayout>
      </c:layout>
      <c:overlay val="0"/>
      <c:spPr>
        <a:noFill/>
        <a:ln>
          <a:noFill/>
        </a:ln>
        <a:effectLst/>
      </c:spPr>
      <c:txPr>
        <a:bodyPr rot="0" spcFirstLastPara="1" vertOverflow="ellipsis" vert="horz" wrap="square" anchor="ctr" anchorCtr="1"/>
        <a:lstStyle/>
        <a:p>
          <a:pPr>
            <a:defRPr sz="1400" b="1" i="0" u="none" strike="noStrike" kern="1200" cap="none" baseline="0">
              <a:solidFill>
                <a:sysClr val="windowText" lastClr="000000"/>
              </a:solidFill>
              <a:latin typeface="+mn-lt"/>
              <a:ea typeface="+mn-ea"/>
              <a:cs typeface="+mn-cs"/>
            </a:defRPr>
          </a:pPr>
          <a:endParaRPr lang="pt-BR"/>
        </a:p>
      </c:txPr>
    </c:title>
    <c:autoTitleDeleted val="0"/>
    <c:plotArea>
      <c:layout>
        <c:manualLayout>
          <c:layoutTarget val="inner"/>
          <c:xMode val="edge"/>
          <c:yMode val="edge"/>
          <c:x val="0.13893387372989585"/>
          <c:y val="0.133501423642927"/>
          <c:w val="0.81098610014427575"/>
          <c:h val="0.70277164521465341"/>
        </c:manualLayout>
      </c:layout>
      <c:scatterChart>
        <c:scatterStyle val="lineMarker"/>
        <c:varyColors val="0"/>
        <c:ser>
          <c:idx val="0"/>
          <c:order val="0"/>
          <c:spPr>
            <a:ln w="38100" cap="rnd">
              <a:solidFill>
                <a:srgbClr val="00B050"/>
              </a:solidFill>
            </a:ln>
            <a:effectLst>
              <a:glow rad="139700">
                <a:schemeClr val="accent1">
                  <a:satMod val="175000"/>
                  <a:alpha val="14000"/>
                </a:schemeClr>
              </a:glow>
            </a:effectLst>
          </c:spPr>
          <c:marker>
            <c:symbol val="circle"/>
            <c:size val="3"/>
            <c:spPr>
              <a:solidFill>
                <a:schemeClr val="accent1">
                  <a:lumMod val="60000"/>
                  <a:lumOff val="40000"/>
                </a:schemeClr>
              </a:solidFill>
              <a:ln w="63500">
                <a:solidFill>
                  <a:schemeClr val="tx1"/>
                </a:solidFill>
              </a:ln>
              <a:effectLst>
                <a:glow rad="63500">
                  <a:schemeClr val="accent1">
                    <a:satMod val="175000"/>
                    <a:alpha val="25000"/>
                  </a:schemeClr>
                </a:glow>
              </a:effectLst>
            </c:spPr>
          </c:marker>
          <c:xVal>
            <c:numRef>
              <c:f>'Otimizacao IMAB 3,5%'!$E$61:$E$73</c:f>
              <c:numCache>
                <c:formatCode>0.00%</c:formatCode>
                <c:ptCount val="13"/>
                <c:pt idx="0">
                  <c:v>3.0226969092678271E-2</c:v>
                </c:pt>
                <c:pt idx="1">
                  <c:v>3.0669559762286504E-2</c:v>
                </c:pt>
                <c:pt idx="2">
                  <c:v>3.1605970017893593E-2</c:v>
                </c:pt>
                <c:pt idx="3">
                  <c:v>3.2637240611353584E-2</c:v>
                </c:pt>
                <c:pt idx="4">
                  <c:v>3.375573590801223E-2</c:v>
                </c:pt>
                <c:pt idx="5">
                  <c:v>3.4952742859067083E-2</c:v>
                </c:pt>
                <c:pt idx="6">
                  <c:v>3.6220478389513068E-2</c:v>
                </c:pt>
                <c:pt idx="7">
                  <c:v>3.7552299940061519E-2</c:v>
                </c:pt>
                <c:pt idx="8">
                  <c:v>3.8940128167341451E-2</c:v>
                </c:pt>
                <c:pt idx="9">
                  <c:v>4.0379639513245476E-2</c:v>
                </c:pt>
                <c:pt idx="10">
                  <c:v>4.1865036575439094E-2</c:v>
                </c:pt>
                <c:pt idx="11">
                  <c:v>4.3391607280885196E-2</c:v>
                </c:pt>
                <c:pt idx="12">
                  <c:v>4.495515734692522E-2</c:v>
                </c:pt>
              </c:numCache>
            </c:numRef>
          </c:xVal>
          <c:yVal>
            <c:numRef>
              <c:f>'Otimizacao IMAB 3,5%'!$D$61:$D$73</c:f>
              <c:numCache>
                <c:formatCode>0.00%</c:formatCode>
                <c:ptCount val="13"/>
                <c:pt idx="0">
                  <c:v>4.4483333411485144E-2</c:v>
                </c:pt>
                <c:pt idx="1">
                  <c:v>4.7100000052462794E-2</c:v>
                </c:pt>
                <c:pt idx="2">
                  <c:v>4.9717666666666667E-2</c:v>
                </c:pt>
                <c:pt idx="3">
                  <c:v>5.2333333333381624E-2</c:v>
                </c:pt>
                <c:pt idx="4">
                  <c:v>5.49500000000483E-2</c:v>
                </c:pt>
                <c:pt idx="5">
                  <c:v>5.756666666671497E-2</c:v>
                </c:pt>
                <c:pt idx="6">
                  <c:v>6.0183333333381647E-2</c:v>
                </c:pt>
                <c:pt idx="7">
                  <c:v>6.2800999999999996E-2</c:v>
                </c:pt>
                <c:pt idx="8">
                  <c:v>6.5416666666714987E-2</c:v>
                </c:pt>
                <c:pt idx="9">
                  <c:v>6.8033333333381629E-2</c:v>
                </c:pt>
                <c:pt idx="10">
                  <c:v>7.0650000000048313E-2</c:v>
                </c:pt>
                <c:pt idx="11">
                  <c:v>7.3266666666714969E-2</c:v>
                </c:pt>
                <c:pt idx="12">
                  <c:v>7.5883333333381639E-2</c:v>
                </c:pt>
              </c:numCache>
            </c:numRef>
          </c:yVal>
          <c:smooth val="0"/>
          <c:extLst>
            <c:ext xmlns:c16="http://schemas.microsoft.com/office/drawing/2014/chart" uri="{C3380CC4-5D6E-409C-BE32-E72D297353CC}">
              <c16:uniqueId val="{00000000-31FD-414B-B030-63411095B335}"/>
            </c:ext>
          </c:extLst>
        </c:ser>
        <c:dLbls>
          <c:showLegendKey val="0"/>
          <c:showVal val="0"/>
          <c:showCatName val="0"/>
          <c:showSerName val="0"/>
          <c:showPercent val="0"/>
          <c:showBubbleSize val="0"/>
        </c:dLbls>
        <c:axId val="268208768"/>
        <c:axId val="268232576"/>
      </c:scatterChart>
      <c:valAx>
        <c:axId val="268208768"/>
        <c:scaling>
          <c:orientation val="minMax"/>
          <c:max val="4.6000000000000013E-2"/>
          <c:min val="2.8000000000000004E-2"/>
        </c:scaling>
        <c:delete val="0"/>
        <c:axPos val="b"/>
        <c:majorGridlines>
          <c:spPr>
            <a:ln w="9525" cap="flat" cmpd="sng" algn="ctr">
              <a:solidFill>
                <a:srgbClr val="66FF66">
                  <a:alpha val="75000"/>
                </a:srgbClr>
              </a:solidFill>
              <a:round/>
            </a:ln>
            <a:effectLst/>
          </c:spPr>
        </c:majorGridlines>
        <c:title>
          <c:tx>
            <c:rich>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n-US"/>
                  <a:t>Risco - Volatilidade Ano %</a:t>
                </a:r>
              </a:p>
            </c:rich>
          </c:tx>
          <c:layout>
            <c:manualLayout>
              <c:xMode val="edge"/>
              <c:yMode val="edge"/>
              <c:x val="0.40751540674549047"/>
              <c:y val="0.90923958448855868"/>
            </c:manualLayout>
          </c:layout>
          <c:overlay val="0"/>
          <c:spPr>
            <a:noFill/>
            <a:ln>
              <a:noFill/>
            </a:ln>
            <a:effectLst/>
          </c:spPr>
          <c:txPr>
            <a:bodyPr rot="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title>
        <c:numFmt formatCode="0.0%" sourceLinked="0"/>
        <c:majorTickMark val="none"/>
        <c:minorTickMark val="none"/>
        <c:tickLblPos val="nextTo"/>
        <c:spPr>
          <a:noFill/>
          <a:ln w="9525" cap="flat" cmpd="sng" algn="ctr">
            <a:solidFill>
              <a:schemeClr val="lt1">
                <a:lumMod val="50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pt-BR"/>
          </a:p>
        </c:txPr>
        <c:crossAx val="268232576"/>
        <c:crosses val="autoZero"/>
        <c:crossBetween val="midCat"/>
        <c:majorUnit val="2.0000000000000005E-3"/>
      </c:valAx>
      <c:valAx>
        <c:axId val="268232576"/>
        <c:scaling>
          <c:orientation val="minMax"/>
          <c:min val="3.0000000000000006E-2"/>
        </c:scaling>
        <c:delete val="0"/>
        <c:axPos val="l"/>
        <c:majorGridlines>
          <c:spPr>
            <a:ln w="12700" cap="flat" cmpd="sng" algn="ctr">
              <a:solidFill>
                <a:srgbClr val="66FF66"/>
              </a:solidFill>
              <a:prstDash val="sysDot"/>
              <a:round/>
            </a:ln>
            <a:effectLst/>
          </c:spPr>
        </c:majorGridlines>
        <c:title>
          <c:tx>
            <c:rich>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r>
                  <a:rPr lang="en-US"/>
                  <a:t>Retorno Real %aa</a:t>
                </a:r>
              </a:p>
            </c:rich>
          </c:tx>
          <c:layout>
            <c:manualLayout>
              <c:xMode val="edge"/>
              <c:yMode val="edge"/>
              <c:x val="1.8796599974268764E-2"/>
              <c:y val="0.39697967331548345"/>
            </c:manualLayout>
          </c:layout>
          <c:overlay val="0"/>
          <c:spPr>
            <a:noFill/>
            <a:ln>
              <a:noFill/>
            </a:ln>
            <a:effectLst/>
          </c:spPr>
          <c:txPr>
            <a:bodyPr rot="-54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pt-BR"/>
            </a:p>
          </c:txPr>
        </c:title>
        <c:numFmt formatCode="0.00%" sourceLinked="0"/>
        <c:majorTickMark val="none"/>
        <c:minorTickMark val="none"/>
        <c:tickLblPos val="nextTo"/>
        <c:spPr>
          <a:noFill/>
          <a:ln w="9525" cap="flat" cmpd="sng" algn="ctr">
            <a:solidFill>
              <a:schemeClr val="lt1">
                <a:lumMod val="50000"/>
              </a:schemeClr>
            </a:solidFill>
            <a:round/>
          </a:ln>
          <a:effectLst/>
        </c:spPr>
        <c:txPr>
          <a:bodyPr rot="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pt-BR"/>
          </a:p>
        </c:txPr>
        <c:crossAx val="268208768"/>
        <c:crosses val="autoZero"/>
        <c:crossBetween val="midCat"/>
        <c:majorUnit val="5.000000000000001E-3"/>
      </c:valAx>
      <c:spPr>
        <a:noFill/>
        <a:ln>
          <a:noFill/>
        </a:ln>
        <a:effectLst/>
      </c:spPr>
    </c:plotArea>
    <c:plotVisOnly val="1"/>
    <c:dispBlanksAs val="gap"/>
    <c:showDLblsOverMax val="0"/>
  </c:chart>
  <c:spPr>
    <a:solidFill>
      <a:sysClr val="window" lastClr="FFFFFF"/>
    </a:solidFill>
    <a:ln w="9525" cap="flat" cmpd="sng" algn="ctr">
      <a:solidFill>
        <a:schemeClr val="dk1">
          <a:lumMod val="15000"/>
          <a:lumOff val="85000"/>
        </a:schemeClr>
      </a:solidFill>
      <a:round/>
    </a:ln>
    <a:effectLst/>
  </c:spPr>
  <c:txPr>
    <a:bodyPr/>
    <a:lstStyle/>
    <a:p>
      <a:pPr>
        <a:defRPr>
          <a:solidFill>
            <a:sysClr val="windowText" lastClr="000000"/>
          </a:solidFill>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960" b="0"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pt-BR"/>
        </a:p>
      </c:txPr>
    </c:title>
    <c:autoTitleDeleted val="0"/>
    <c:plotArea>
      <c:layout/>
      <c:lineChart>
        <c:grouping val="standard"/>
        <c:varyColors val="0"/>
        <c:ser>
          <c:idx val="0"/>
          <c:order val="0"/>
          <c:tx>
            <c:strRef>
              <c:f>PASSIVO!$L$5</c:f>
              <c:strCache>
                <c:ptCount val="1"/>
                <c:pt idx="0">
                  <c:v>Resultado (Receitas - Despesas) FAPSPMG 2024</c:v>
                </c:pt>
              </c:strCache>
            </c:strRef>
          </c:tx>
          <c:spPr>
            <a:ln w="44450" cap="rnd">
              <a:solidFill>
                <a:srgbClr val="FF0000"/>
              </a:solidFill>
              <a:round/>
            </a:ln>
            <a:effectLst/>
          </c:spPr>
          <c:marker>
            <c:symbol val="none"/>
          </c:marker>
          <c:cat>
            <c:numRef>
              <c:f>PASSIVO!$K$6:$K$87</c:f>
              <c:numCache>
                <c:formatCode>General</c:formatCode>
                <c:ptCount val="82"/>
                <c:pt idx="0">
                  <c:v>2024</c:v>
                </c:pt>
                <c:pt idx="1">
                  <c:v>2025</c:v>
                </c:pt>
                <c:pt idx="2">
                  <c:v>2026</c:v>
                </c:pt>
                <c:pt idx="3">
                  <c:v>2027</c:v>
                </c:pt>
                <c:pt idx="4">
                  <c:v>2028</c:v>
                </c:pt>
                <c:pt idx="5">
                  <c:v>2029</c:v>
                </c:pt>
                <c:pt idx="6">
                  <c:v>2030</c:v>
                </c:pt>
                <c:pt idx="7">
                  <c:v>2031</c:v>
                </c:pt>
                <c:pt idx="8">
                  <c:v>2032</c:v>
                </c:pt>
                <c:pt idx="9">
                  <c:v>2033</c:v>
                </c:pt>
                <c:pt idx="10">
                  <c:v>2034</c:v>
                </c:pt>
                <c:pt idx="11">
                  <c:v>2035</c:v>
                </c:pt>
                <c:pt idx="12">
                  <c:v>2036</c:v>
                </c:pt>
                <c:pt idx="13">
                  <c:v>2037</c:v>
                </c:pt>
                <c:pt idx="14">
                  <c:v>2038</c:v>
                </c:pt>
                <c:pt idx="15">
                  <c:v>2039</c:v>
                </c:pt>
                <c:pt idx="16">
                  <c:v>2040</c:v>
                </c:pt>
                <c:pt idx="17">
                  <c:v>2041</c:v>
                </c:pt>
                <c:pt idx="18">
                  <c:v>2042</c:v>
                </c:pt>
                <c:pt idx="19">
                  <c:v>2043</c:v>
                </c:pt>
                <c:pt idx="20">
                  <c:v>2044</c:v>
                </c:pt>
                <c:pt idx="21">
                  <c:v>2045</c:v>
                </c:pt>
                <c:pt idx="22">
                  <c:v>2046</c:v>
                </c:pt>
                <c:pt idx="23">
                  <c:v>2047</c:v>
                </c:pt>
                <c:pt idx="24">
                  <c:v>2048</c:v>
                </c:pt>
                <c:pt idx="25">
                  <c:v>2049</c:v>
                </c:pt>
                <c:pt idx="26">
                  <c:v>2050</c:v>
                </c:pt>
                <c:pt idx="27">
                  <c:v>2051</c:v>
                </c:pt>
                <c:pt idx="28">
                  <c:v>2052</c:v>
                </c:pt>
                <c:pt idx="29">
                  <c:v>2053</c:v>
                </c:pt>
                <c:pt idx="30">
                  <c:v>2054</c:v>
                </c:pt>
                <c:pt idx="31">
                  <c:v>2055</c:v>
                </c:pt>
                <c:pt idx="32">
                  <c:v>2056</c:v>
                </c:pt>
                <c:pt idx="33">
                  <c:v>2057</c:v>
                </c:pt>
                <c:pt idx="34">
                  <c:v>2058</c:v>
                </c:pt>
                <c:pt idx="35">
                  <c:v>2059</c:v>
                </c:pt>
                <c:pt idx="36">
                  <c:v>2060</c:v>
                </c:pt>
                <c:pt idx="37">
                  <c:v>2061</c:v>
                </c:pt>
                <c:pt idx="38">
                  <c:v>2062</c:v>
                </c:pt>
                <c:pt idx="39">
                  <c:v>2063</c:v>
                </c:pt>
                <c:pt idx="40">
                  <c:v>2064</c:v>
                </c:pt>
                <c:pt idx="41">
                  <c:v>2065</c:v>
                </c:pt>
                <c:pt idx="42">
                  <c:v>2066</c:v>
                </c:pt>
                <c:pt idx="43">
                  <c:v>2067</c:v>
                </c:pt>
                <c:pt idx="44">
                  <c:v>2068</c:v>
                </c:pt>
                <c:pt idx="45">
                  <c:v>2069</c:v>
                </c:pt>
                <c:pt idx="46">
                  <c:v>2070</c:v>
                </c:pt>
                <c:pt idx="47">
                  <c:v>2071</c:v>
                </c:pt>
                <c:pt idx="48">
                  <c:v>2072</c:v>
                </c:pt>
                <c:pt idx="49">
                  <c:v>2073</c:v>
                </c:pt>
                <c:pt idx="50">
                  <c:v>2074</c:v>
                </c:pt>
                <c:pt idx="51">
                  <c:v>2075</c:v>
                </c:pt>
                <c:pt idx="52">
                  <c:v>2076</c:v>
                </c:pt>
                <c:pt idx="53">
                  <c:v>2077</c:v>
                </c:pt>
                <c:pt idx="54">
                  <c:v>2078</c:v>
                </c:pt>
                <c:pt idx="55">
                  <c:v>2079</c:v>
                </c:pt>
                <c:pt idx="56">
                  <c:v>2080</c:v>
                </c:pt>
                <c:pt idx="57">
                  <c:v>2081</c:v>
                </c:pt>
                <c:pt idx="58">
                  <c:v>2082</c:v>
                </c:pt>
                <c:pt idx="59">
                  <c:v>2083</c:v>
                </c:pt>
                <c:pt idx="60">
                  <c:v>2084</c:v>
                </c:pt>
                <c:pt idx="61">
                  <c:v>2085</c:v>
                </c:pt>
                <c:pt idx="62">
                  <c:v>2086</c:v>
                </c:pt>
                <c:pt idx="63">
                  <c:v>2087</c:v>
                </c:pt>
                <c:pt idx="64">
                  <c:v>2088</c:v>
                </c:pt>
                <c:pt idx="65">
                  <c:v>2089</c:v>
                </c:pt>
                <c:pt idx="66">
                  <c:v>2090</c:v>
                </c:pt>
                <c:pt idx="67">
                  <c:v>2091</c:v>
                </c:pt>
                <c:pt idx="68">
                  <c:v>2092</c:v>
                </c:pt>
                <c:pt idx="69">
                  <c:v>2093</c:v>
                </c:pt>
                <c:pt idx="70">
                  <c:v>2094</c:v>
                </c:pt>
                <c:pt idx="71">
                  <c:v>2095</c:v>
                </c:pt>
                <c:pt idx="72">
                  <c:v>2096</c:v>
                </c:pt>
                <c:pt idx="73">
                  <c:v>2097</c:v>
                </c:pt>
                <c:pt idx="74">
                  <c:v>2098</c:v>
                </c:pt>
                <c:pt idx="75">
                  <c:v>2099</c:v>
                </c:pt>
                <c:pt idx="76">
                  <c:v>2100</c:v>
                </c:pt>
                <c:pt idx="77">
                  <c:v>2101</c:v>
                </c:pt>
                <c:pt idx="78">
                  <c:v>2102</c:v>
                </c:pt>
                <c:pt idx="79">
                  <c:v>2103</c:v>
                </c:pt>
                <c:pt idx="80">
                  <c:v>2104</c:v>
                </c:pt>
                <c:pt idx="81">
                  <c:v>2105</c:v>
                </c:pt>
              </c:numCache>
            </c:numRef>
          </c:cat>
          <c:val>
            <c:numRef>
              <c:f>PASSIVO!$L$6:$L$87</c:f>
              <c:numCache>
                <c:formatCode>_(* #,##0.00_);_(* \(#,##0.00\);_(* "-"??_);_(@_)</c:formatCode>
                <c:ptCount val="82"/>
                <c:pt idx="0">
                  <c:v>-1343692.8599999994</c:v>
                </c:pt>
                <c:pt idx="1">
                  <c:v>-458114.23000000045</c:v>
                </c:pt>
                <c:pt idx="2">
                  <c:v>109098.54000000283</c:v>
                </c:pt>
                <c:pt idx="3">
                  <c:v>906710.83000000194</c:v>
                </c:pt>
                <c:pt idx="4">
                  <c:v>1569290.1999999993</c:v>
                </c:pt>
                <c:pt idx="5">
                  <c:v>-2213510.5799999982</c:v>
                </c:pt>
                <c:pt idx="6">
                  <c:v>-1948151.3200000003</c:v>
                </c:pt>
                <c:pt idx="7">
                  <c:v>-1996580.9399999976</c:v>
                </c:pt>
                <c:pt idx="8">
                  <c:v>-2231198.9399999976</c:v>
                </c:pt>
                <c:pt idx="9">
                  <c:v>-2230218.6599999983</c:v>
                </c:pt>
                <c:pt idx="10">
                  <c:v>-2190782.0900000017</c:v>
                </c:pt>
                <c:pt idx="11">
                  <c:v>-2208905.629999999</c:v>
                </c:pt>
                <c:pt idx="12">
                  <c:v>-2009759.5300000012</c:v>
                </c:pt>
                <c:pt idx="13">
                  <c:v>-1658912.3699999992</c:v>
                </c:pt>
                <c:pt idx="14">
                  <c:v>-2159022.2299999986</c:v>
                </c:pt>
                <c:pt idx="15">
                  <c:v>-2022913.8899999987</c:v>
                </c:pt>
                <c:pt idx="16">
                  <c:v>-1775795.7600000016</c:v>
                </c:pt>
                <c:pt idx="17">
                  <c:v>-1265804.9200000018</c:v>
                </c:pt>
                <c:pt idx="18">
                  <c:v>-855126.00999999791</c:v>
                </c:pt>
                <c:pt idx="19">
                  <c:v>-428789.35000000149</c:v>
                </c:pt>
                <c:pt idx="20">
                  <c:v>-10741.809999998659</c:v>
                </c:pt>
                <c:pt idx="21">
                  <c:v>424287.5</c:v>
                </c:pt>
                <c:pt idx="22">
                  <c:v>947601.47000000067</c:v>
                </c:pt>
                <c:pt idx="23">
                  <c:v>1263999.7999999989</c:v>
                </c:pt>
                <c:pt idx="24">
                  <c:v>1974939.67</c:v>
                </c:pt>
                <c:pt idx="25">
                  <c:v>2664866.6000000015</c:v>
                </c:pt>
                <c:pt idx="26">
                  <c:v>3352493.2300000004</c:v>
                </c:pt>
                <c:pt idx="27">
                  <c:v>4014736.7000000011</c:v>
                </c:pt>
                <c:pt idx="28">
                  <c:v>4668044.709999999</c:v>
                </c:pt>
                <c:pt idx="29">
                  <c:v>5301052.1500000004</c:v>
                </c:pt>
                <c:pt idx="30">
                  <c:v>6077206.3999999985</c:v>
                </c:pt>
                <c:pt idx="31">
                  <c:v>6827940.5700000003</c:v>
                </c:pt>
                <c:pt idx="32">
                  <c:v>-8494335.7100000009</c:v>
                </c:pt>
                <c:pt idx="33">
                  <c:v>-7952129.1100000013</c:v>
                </c:pt>
                <c:pt idx="34">
                  <c:v>-7343798.7599999998</c:v>
                </c:pt>
                <c:pt idx="35">
                  <c:v>-6761368.25</c:v>
                </c:pt>
                <c:pt idx="36">
                  <c:v>-6205463.9500000002</c:v>
                </c:pt>
                <c:pt idx="37">
                  <c:v>-5676558.7200000007</c:v>
                </c:pt>
                <c:pt idx="38">
                  <c:v>-5175140.37</c:v>
                </c:pt>
                <c:pt idx="39">
                  <c:v>-4701501.33</c:v>
                </c:pt>
                <c:pt idx="40">
                  <c:v>-4255706.4899999993</c:v>
                </c:pt>
                <c:pt idx="41">
                  <c:v>-3837383.37</c:v>
                </c:pt>
                <c:pt idx="42">
                  <c:v>-3445791.5399999996</c:v>
                </c:pt>
                <c:pt idx="43">
                  <c:v>-3080290.6700000004</c:v>
                </c:pt>
                <c:pt idx="44">
                  <c:v>-2740481.06</c:v>
                </c:pt>
                <c:pt idx="45">
                  <c:v>-2426070.83</c:v>
                </c:pt>
                <c:pt idx="46">
                  <c:v>-2136630.44</c:v>
                </c:pt>
                <c:pt idx="47">
                  <c:v>-1871555.9500000002</c:v>
                </c:pt>
                <c:pt idx="48">
                  <c:v>-1630001.1400000001</c:v>
                </c:pt>
                <c:pt idx="49">
                  <c:v>-1410951.54</c:v>
                </c:pt>
                <c:pt idx="50">
                  <c:v>-1213360.28</c:v>
                </c:pt>
                <c:pt idx="51">
                  <c:v>-1036143.7499999999</c:v>
                </c:pt>
                <c:pt idx="52">
                  <c:v>-878035.54</c:v>
                </c:pt>
                <c:pt idx="53">
                  <c:v>-737642.40999999992</c:v>
                </c:pt>
                <c:pt idx="54">
                  <c:v>-613674.04</c:v>
                </c:pt>
                <c:pt idx="55">
                  <c:v>-505046.02</c:v>
                </c:pt>
                <c:pt idx="56">
                  <c:v>-410811.12</c:v>
                </c:pt>
                <c:pt idx="57">
                  <c:v>-329936.81</c:v>
                </c:pt>
                <c:pt idx="58">
                  <c:v>-261257.07000000004</c:v>
                </c:pt>
                <c:pt idx="59">
                  <c:v>-203624.46</c:v>
                </c:pt>
                <c:pt idx="60">
                  <c:v>-155958.10999999999</c:v>
                </c:pt>
                <c:pt idx="61">
                  <c:v>-117201.22</c:v>
                </c:pt>
                <c:pt idx="62">
                  <c:v>-86285.33</c:v>
                </c:pt>
                <c:pt idx="63">
                  <c:v>-62156.67</c:v>
                </c:pt>
                <c:pt idx="64">
                  <c:v>-43758.6</c:v>
                </c:pt>
                <c:pt idx="65">
                  <c:v>-30006.49</c:v>
                </c:pt>
                <c:pt idx="66">
                  <c:v>-19932.809999999998</c:v>
                </c:pt>
                <c:pt idx="67">
                  <c:v>-12759.184389999999</c:v>
                </c:pt>
                <c:pt idx="68">
                  <c:v>-7831.3086099999991</c:v>
                </c:pt>
                <c:pt idx="69">
                  <c:v>-4582.8503300000002</c:v>
                </c:pt>
                <c:pt idx="70">
                  <c:v>-2549.6936699999997</c:v>
                </c:pt>
                <c:pt idx="71">
                  <c:v>-1350.2062500000002</c:v>
                </c:pt>
                <c:pt idx="72">
                  <c:v>-695.52200999999991</c:v>
                </c:pt>
                <c:pt idx="73">
                  <c:v>-366.56756999999999</c:v>
                </c:pt>
                <c:pt idx="74">
                  <c:v>-206.47077999999999</c:v>
                </c:pt>
                <c:pt idx="75">
                  <c:v>-122.04450999999999</c:v>
                </c:pt>
                <c:pt idx="76">
                  <c:v>-68.722120000000004</c:v>
                </c:pt>
                <c:pt idx="77">
                  <c:v>-32.968159999999997</c:v>
                </c:pt>
                <c:pt idx="78">
                  <c:v>-11.946119999999999</c:v>
                </c:pt>
                <c:pt idx="79">
                  <c:v>-2.5835399999999997</c:v>
                </c:pt>
                <c:pt idx="80">
                  <c:v>-0.19506999999999999</c:v>
                </c:pt>
                <c:pt idx="81">
                  <c:v>-1.5299999999999999E-3</c:v>
                </c:pt>
              </c:numCache>
            </c:numRef>
          </c:val>
          <c:smooth val="0"/>
          <c:extLst>
            <c:ext xmlns:c16="http://schemas.microsoft.com/office/drawing/2014/chart" uri="{C3380CC4-5D6E-409C-BE32-E72D297353CC}">
              <c16:uniqueId val="{00000000-075E-40FC-B83D-E60E5B83B16F}"/>
            </c:ext>
          </c:extLst>
        </c:ser>
        <c:dLbls>
          <c:showLegendKey val="0"/>
          <c:showVal val="0"/>
          <c:showCatName val="0"/>
          <c:showSerName val="0"/>
          <c:showPercent val="0"/>
          <c:showBubbleSize val="0"/>
        </c:dLbls>
        <c:smooth val="0"/>
        <c:axId val="1006518176"/>
        <c:axId val="1006518656"/>
      </c:lineChart>
      <c:catAx>
        <c:axId val="10065181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pt-BR"/>
          </a:p>
        </c:txPr>
        <c:crossAx val="1006518656"/>
        <c:crosses val="autoZero"/>
        <c:auto val="1"/>
        <c:lblAlgn val="ctr"/>
        <c:lblOffset val="100"/>
        <c:noMultiLvlLbl val="0"/>
      </c:catAx>
      <c:valAx>
        <c:axId val="1006518656"/>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pt-BR"/>
          </a:p>
        </c:txPr>
        <c:crossAx val="1006518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ysClr val="windowText" lastClr="000000"/>
          </a:solidFill>
          <a:latin typeface="Calibri" panose="020F0502020204030204" pitchFamily="34" charset="0"/>
          <a:cs typeface="Calibri" panose="020F0502020204030204" pitchFamily="34" charset="0"/>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pt-BR" b="1">
                <a:solidFill>
                  <a:srgbClr val="008000"/>
                </a:solidFill>
              </a:rPr>
              <a:t>Ativo</a:t>
            </a:r>
            <a:r>
              <a:rPr lang="pt-BR" baseline="0"/>
              <a:t> x </a:t>
            </a:r>
            <a:r>
              <a:rPr lang="pt-BR" b="1" baseline="0">
                <a:solidFill>
                  <a:srgbClr val="FF0000"/>
                </a:solidFill>
              </a:rPr>
              <a:t>Passivo </a:t>
            </a:r>
            <a:r>
              <a:rPr lang="pt-BR" sz="1000" baseline="0"/>
              <a:t>(Milhares)</a:t>
            </a:r>
            <a:endParaRPr lang="pt-BR" sz="1000"/>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pt-BR"/>
        </a:p>
      </c:txPr>
    </c:title>
    <c:autoTitleDeleted val="0"/>
    <c:plotArea>
      <c:layout/>
      <c:areaChart>
        <c:grouping val="standard"/>
        <c:varyColors val="0"/>
        <c:ser>
          <c:idx val="0"/>
          <c:order val="0"/>
          <c:spPr>
            <a:solidFill>
              <a:srgbClr val="FF0000"/>
            </a:solidFill>
            <a:ln>
              <a:noFill/>
            </a:ln>
            <a:effectLst/>
          </c:spPr>
          <c:cat>
            <c:numRef>
              <c:f>'Alocacao NTNB'!$O$8:$O$45</c:f>
              <c:numCache>
                <c:formatCode>m/d/yyyy</c:formatCode>
                <c:ptCount val="38"/>
                <c:pt idx="0">
                  <c:v>45292</c:v>
                </c:pt>
                <c:pt idx="1">
                  <c:v>45658</c:v>
                </c:pt>
                <c:pt idx="2">
                  <c:v>46023</c:v>
                </c:pt>
                <c:pt idx="3">
                  <c:v>46388</c:v>
                </c:pt>
                <c:pt idx="4">
                  <c:v>46753</c:v>
                </c:pt>
                <c:pt idx="5">
                  <c:v>47119</c:v>
                </c:pt>
                <c:pt idx="6">
                  <c:v>47484</c:v>
                </c:pt>
                <c:pt idx="7">
                  <c:v>47849</c:v>
                </c:pt>
                <c:pt idx="8">
                  <c:v>48214</c:v>
                </c:pt>
                <c:pt idx="9">
                  <c:v>48580</c:v>
                </c:pt>
                <c:pt idx="10">
                  <c:v>48945</c:v>
                </c:pt>
                <c:pt idx="11">
                  <c:v>49310</c:v>
                </c:pt>
                <c:pt idx="12">
                  <c:v>49675</c:v>
                </c:pt>
                <c:pt idx="13">
                  <c:v>50041</c:v>
                </c:pt>
                <c:pt idx="14">
                  <c:v>50406</c:v>
                </c:pt>
                <c:pt idx="15">
                  <c:v>50771</c:v>
                </c:pt>
                <c:pt idx="16">
                  <c:v>51136</c:v>
                </c:pt>
                <c:pt idx="17">
                  <c:v>51502</c:v>
                </c:pt>
                <c:pt idx="18">
                  <c:v>51867</c:v>
                </c:pt>
                <c:pt idx="19">
                  <c:v>52232</c:v>
                </c:pt>
                <c:pt idx="20">
                  <c:v>52597</c:v>
                </c:pt>
                <c:pt idx="21">
                  <c:v>52963</c:v>
                </c:pt>
                <c:pt idx="22">
                  <c:v>53328</c:v>
                </c:pt>
                <c:pt idx="23">
                  <c:v>53693</c:v>
                </c:pt>
                <c:pt idx="24">
                  <c:v>54058</c:v>
                </c:pt>
                <c:pt idx="25">
                  <c:v>54424</c:v>
                </c:pt>
                <c:pt idx="26">
                  <c:v>54789</c:v>
                </c:pt>
                <c:pt idx="27">
                  <c:v>55154</c:v>
                </c:pt>
                <c:pt idx="28">
                  <c:v>55519</c:v>
                </c:pt>
                <c:pt idx="29">
                  <c:v>55885</c:v>
                </c:pt>
                <c:pt idx="30">
                  <c:v>56250</c:v>
                </c:pt>
                <c:pt idx="31">
                  <c:v>56615</c:v>
                </c:pt>
                <c:pt idx="32">
                  <c:v>56980</c:v>
                </c:pt>
                <c:pt idx="33">
                  <c:v>57346</c:v>
                </c:pt>
                <c:pt idx="34">
                  <c:v>57711</c:v>
                </c:pt>
                <c:pt idx="35">
                  <c:v>58076</c:v>
                </c:pt>
                <c:pt idx="36">
                  <c:v>58441</c:v>
                </c:pt>
              </c:numCache>
            </c:numRef>
          </c:cat>
          <c:val>
            <c:numRef>
              <c:f>'Alocacao NTNB'!$M$8:$M$45</c:f>
              <c:numCache>
                <c:formatCode>_(* #,##0.00_);_(* \(#,##0.00\);_(* "-"??_);_(@_)</c:formatCode>
                <c:ptCount val="38"/>
                <c:pt idx="0">
                  <c:v>-87660.082910429308</c:v>
                </c:pt>
                <c:pt idx="1">
                  <c:v>-87660.082910429308</c:v>
                </c:pt>
                <c:pt idx="2">
                  <c:v>-87660.082910429308</c:v>
                </c:pt>
                <c:pt idx="3">
                  <c:v>-87201.968680429316</c:v>
                </c:pt>
                <c:pt idx="4">
                  <c:v>-87201.968680429316</c:v>
                </c:pt>
                <c:pt idx="5">
                  <c:v>-87201.968680429316</c:v>
                </c:pt>
                <c:pt idx="6">
                  <c:v>-87201.968680429316</c:v>
                </c:pt>
                <c:pt idx="7">
                  <c:v>-84988.458100429314</c:v>
                </c:pt>
                <c:pt idx="8">
                  <c:v>-83040.30678042931</c:v>
                </c:pt>
                <c:pt idx="9">
                  <c:v>-81043.72584042931</c:v>
                </c:pt>
                <c:pt idx="10">
                  <c:v>-78812.526900429308</c:v>
                </c:pt>
                <c:pt idx="11">
                  <c:v>-76582.308240429324</c:v>
                </c:pt>
                <c:pt idx="12">
                  <c:v>-74391.526150429316</c:v>
                </c:pt>
                <c:pt idx="13">
                  <c:v>-72182.620520429322</c:v>
                </c:pt>
                <c:pt idx="14">
                  <c:v>-70172.860990429326</c:v>
                </c:pt>
                <c:pt idx="15">
                  <c:v>-68513.948620429321</c:v>
                </c:pt>
                <c:pt idx="16">
                  <c:v>-66354.926390429318</c:v>
                </c:pt>
                <c:pt idx="17">
                  <c:v>-64332.012500429322</c:v>
                </c:pt>
                <c:pt idx="18">
                  <c:v>-62556.216740429321</c:v>
                </c:pt>
                <c:pt idx="19">
                  <c:v>-61290.411820429319</c:v>
                </c:pt>
                <c:pt idx="20">
                  <c:v>-60435.285810429319</c:v>
                </c:pt>
                <c:pt idx="21">
                  <c:v>-60006.49646042932</c:v>
                </c:pt>
                <c:pt idx="22">
                  <c:v>-59995.75465042932</c:v>
                </c:pt>
                <c:pt idx="23">
                  <c:v>-59995.75465042932</c:v>
                </c:pt>
                <c:pt idx="24">
                  <c:v>-59995.75465042932</c:v>
                </c:pt>
                <c:pt idx="25">
                  <c:v>-59995.75465042932</c:v>
                </c:pt>
                <c:pt idx="26">
                  <c:v>-59995.75465042932</c:v>
                </c:pt>
                <c:pt idx="27">
                  <c:v>-59995.75465042932</c:v>
                </c:pt>
                <c:pt idx="28">
                  <c:v>-59995.75465042932</c:v>
                </c:pt>
                <c:pt idx="29">
                  <c:v>-59995.75465042932</c:v>
                </c:pt>
                <c:pt idx="30">
                  <c:v>-59995.75465042932</c:v>
                </c:pt>
                <c:pt idx="31">
                  <c:v>-59995.75465042932</c:v>
                </c:pt>
                <c:pt idx="32">
                  <c:v>-59995.75465042932</c:v>
                </c:pt>
                <c:pt idx="33">
                  <c:v>0</c:v>
                </c:pt>
                <c:pt idx="34">
                  <c:v>0</c:v>
                </c:pt>
                <c:pt idx="35">
                  <c:v>0</c:v>
                </c:pt>
                <c:pt idx="36">
                  <c:v>0</c:v>
                </c:pt>
              </c:numCache>
            </c:numRef>
          </c:val>
          <c:extLst>
            <c:ext xmlns:c16="http://schemas.microsoft.com/office/drawing/2014/chart" uri="{C3380CC4-5D6E-409C-BE32-E72D297353CC}">
              <c16:uniqueId val="{00000000-17CD-4EA7-931B-77A51A4D0207}"/>
            </c:ext>
          </c:extLst>
        </c:ser>
        <c:ser>
          <c:idx val="1"/>
          <c:order val="1"/>
          <c:tx>
            <c:strRef>
              <c:f>'Alocacao NTNB'!$W$8:$W$45</c:f>
              <c:strCache>
                <c:ptCount val="38"/>
                <c:pt idx="0">
                  <c:v> 151.942,43 </c:v>
                </c:pt>
                <c:pt idx="1">
                  <c:v> 152.740,22 </c:v>
                </c:pt>
                <c:pt idx="2">
                  <c:v> 154.469,60 </c:v>
                </c:pt>
                <c:pt idx="3">
                  <c:v> 154.469,60 </c:v>
                </c:pt>
                <c:pt idx="4">
                  <c:v> 154.469,60 </c:v>
                </c:pt>
                <c:pt idx="5">
                  <c:v> 154.469,60 </c:v>
                </c:pt>
                <c:pt idx="6">
                  <c:v> 152.256,09 </c:v>
                </c:pt>
                <c:pt idx="7">
                  <c:v> 154.660,54 </c:v>
                </c:pt>
                <c:pt idx="8">
                  <c:v> 148.054,01 </c:v>
                </c:pt>
                <c:pt idx="9">
                  <c:v> 145.822,81 </c:v>
                </c:pt>
                <c:pt idx="10">
                  <c:v> 143.592,59 </c:v>
                </c:pt>
                <c:pt idx="11">
                  <c:v> 141.401,81 </c:v>
                </c:pt>
                <c:pt idx="12">
                  <c:v> 144.261,61 </c:v>
                </c:pt>
                <c:pt idx="13">
                  <c:v> 136.874,32 </c:v>
                </c:pt>
                <c:pt idx="14">
                  <c:v> 135.215,41 </c:v>
                </c:pt>
                <c:pt idx="15">
                  <c:v> 133.056,38 </c:v>
                </c:pt>
                <c:pt idx="16">
                  <c:v> 131.033,47 </c:v>
                </c:pt>
                <c:pt idx="17">
                  <c:v> 137.527,61 </c:v>
                </c:pt>
                <c:pt idx="18">
                  <c:v> 127.502,90 </c:v>
                </c:pt>
                <c:pt idx="19">
                  <c:v> 126.647,77 </c:v>
                </c:pt>
                <c:pt idx="20">
                  <c:v> 126.218,98 </c:v>
                </c:pt>
                <c:pt idx="21">
                  <c:v> 125.564,86 </c:v>
                </c:pt>
                <c:pt idx="22">
                  <c:v> 134.270,06 </c:v>
                </c:pt>
                <c:pt idx="23">
                  <c:v> 125.307,51 </c:v>
                </c:pt>
                <c:pt idx="24">
                  <c:v> 125.307,51 </c:v>
                </c:pt>
                <c:pt idx="25">
                  <c:v> 125.371,85 </c:v>
                </c:pt>
                <c:pt idx="26">
                  <c:v> 125.307,51 </c:v>
                </c:pt>
                <c:pt idx="27">
                  <c:v> 136.189,01 </c:v>
                </c:pt>
                <c:pt idx="28">
                  <c:v> 125.050,16 </c:v>
                </c:pt>
                <c:pt idx="29">
                  <c:v> 125.050,16 </c:v>
                </c:pt>
                <c:pt idx="30">
                  <c:v> 125.050,16 </c:v>
                </c:pt>
                <c:pt idx="31">
                  <c:v> 125.050,16 </c:v>
                </c:pt>
                <c:pt idx="32">
                  <c:v> 77.726,17 </c:v>
                </c:pt>
                <c:pt idx="33">
                  <c:v> 64.282,35 </c:v>
                </c:pt>
                <c:pt idx="34">
                  <c:v> 64.282,35 </c:v>
                </c:pt>
                <c:pt idx="35">
                  <c:v> 64.282,35 </c:v>
                </c:pt>
                <c:pt idx="36">
                  <c:v> 64.282,35 </c:v>
                </c:pt>
              </c:strCache>
            </c:strRef>
          </c:tx>
          <c:spPr>
            <a:solidFill>
              <a:srgbClr val="008000"/>
            </a:solidFill>
            <a:ln w="25400">
              <a:noFill/>
            </a:ln>
            <a:effectLst/>
          </c:spPr>
          <c:cat>
            <c:numRef>
              <c:f>'Alocacao NTNB'!$O$8:$O$45</c:f>
              <c:numCache>
                <c:formatCode>m/d/yyyy</c:formatCode>
                <c:ptCount val="38"/>
                <c:pt idx="0">
                  <c:v>45292</c:v>
                </c:pt>
                <c:pt idx="1">
                  <c:v>45658</c:v>
                </c:pt>
                <c:pt idx="2">
                  <c:v>46023</c:v>
                </c:pt>
                <c:pt idx="3">
                  <c:v>46388</c:v>
                </c:pt>
                <c:pt idx="4">
                  <c:v>46753</c:v>
                </c:pt>
                <c:pt idx="5">
                  <c:v>47119</c:v>
                </c:pt>
                <c:pt idx="6">
                  <c:v>47484</c:v>
                </c:pt>
                <c:pt idx="7">
                  <c:v>47849</c:v>
                </c:pt>
                <c:pt idx="8">
                  <c:v>48214</c:v>
                </c:pt>
                <c:pt idx="9">
                  <c:v>48580</c:v>
                </c:pt>
                <c:pt idx="10">
                  <c:v>48945</c:v>
                </c:pt>
                <c:pt idx="11">
                  <c:v>49310</c:v>
                </c:pt>
                <c:pt idx="12">
                  <c:v>49675</c:v>
                </c:pt>
                <c:pt idx="13">
                  <c:v>50041</c:v>
                </c:pt>
                <c:pt idx="14">
                  <c:v>50406</c:v>
                </c:pt>
                <c:pt idx="15">
                  <c:v>50771</c:v>
                </c:pt>
                <c:pt idx="16">
                  <c:v>51136</c:v>
                </c:pt>
                <c:pt idx="17">
                  <c:v>51502</c:v>
                </c:pt>
                <c:pt idx="18">
                  <c:v>51867</c:v>
                </c:pt>
                <c:pt idx="19">
                  <c:v>52232</c:v>
                </c:pt>
                <c:pt idx="20">
                  <c:v>52597</c:v>
                </c:pt>
                <c:pt idx="21">
                  <c:v>52963</c:v>
                </c:pt>
                <c:pt idx="22">
                  <c:v>53328</c:v>
                </c:pt>
                <c:pt idx="23">
                  <c:v>53693</c:v>
                </c:pt>
                <c:pt idx="24">
                  <c:v>54058</c:v>
                </c:pt>
                <c:pt idx="25">
                  <c:v>54424</c:v>
                </c:pt>
                <c:pt idx="26">
                  <c:v>54789</c:v>
                </c:pt>
                <c:pt idx="27">
                  <c:v>55154</c:v>
                </c:pt>
                <c:pt idx="28">
                  <c:v>55519</c:v>
                </c:pt>
                <c:pt idx="29">
                  <c:v>55885</c:v>
                </c:pt>
                <c:pt idx="30">
                  <c:v>56250</c:v>
                </c:pt>
                <c:pt idx="31">
                  <c:v>56615</c:v>
                </c:pt>
                <c:pt idx="32">
                  <c:v>56980</c:v>
                </c:pt>
                <c:pt idx="33">
                  <c:v>57346</c:v>
                </c:pt>
                <c:pt idx="34">
                  <c:v>57711</c:v>
                </c:pt>
                <c:pt idx="35">
                  <c:v>58076</c:v>
                </c:pt>
                <c:pt idx="36">
                  <c:v>58441</c:v>
                </c:pt>
              </c:numCache>
            </c:numRef>
          </c:cat>
          <c:val>
            <c:numRef>
              <c:f>'Alocacao NTNB'!$W$8:$W$45</c:f>
              <c:numCache>
                <c:formatCode>_(* #,##0.00_);_(* \(#,##0.00\);_(* "-"??_);_(@_)</c:formatCode>
                <c:ptCount val="38"/>
                <c:pt idx="0">
                  <c:v>151942.43192427655</c:v>
                </c:pt>
                <c:pt idx="1">
                  <c:v>152740.22285391617</c:v>
                </c:pt>
                <c:pt idx="2">
                  <c:v>154469.59988260549</c:v>
                </c:pt>
                <c:pt idx="3">
                  <c:v>154469.59988260549</c:v>
                </c:pt>
                <c:pt idx="4">
                  <c:v>154469.59988260549</c:v>
                </c:pt>
                <c:pt idx="5">
                  <c:v>154469.59988260549</c:v>
                </c:pt>
                <c:pt idx="6">
                  <c:v>152256.08930260548</c:v>
                </c:pt>
                <c:pt idx="7">
                  <c:v>154660.53734760551</c:v>
                </c:pt>
                <c:pt idx="8">
                  <c:v>148054.00512981851</c:v>
                </c:pt>
                <c:pt idx="9">
                  <c:v>145822.80618981851</c:v>
                </c:pt>
                <c:pt idx="10">
                  <c:v>143592.58752981853</c:v>
                </c:pt>
                <c:pt idx="11">
                  <c:v>141401.80543981853</c:v>
                </c:pt>
                <c:pt idx="12">
                  <c:v>144261.60790014634</c:v>
                </c:pt>
                <c:pt idx="13">
                  <c:v>136874.31798447415</c:v>
                </c:pt>
                <c:pt idx="14">
                  <c:v>135215.40561447415</c:v>
                </c:pt>
                <c:pt idx="15">
                  <c:v>133056.38338447415</c:v>
                </c:pt>
                <c:pt idx="16">
                  <c:v>131033.46949447416</c:v>
                </c:pt>
                <c:pt idx="17">
                  <c:v>137527.61252797418</c:v>
                </c:pt>
                <c:pt idx="18">
                  <c:v>127502.90018017891</c:v>
                </c:pt>
                <c:pt idx="19">
                  <c:v>126647.77417017892</c:v>
                </c:pt>
                <c:pt idx="20">
                  <c:v>126218.98482017891</c:v>
                </c:pt>
                <c:pt idx="21">
                  <c:v>125564.86322821147</c:v>
                </c:pt>
                <c:pt idx="22">
                  <c:v>134270.06195821147</c:v>
                </c:pt>
                <c:pt idx="23">
                  <c:v>125307.5113154245</c:v>
                </c:pt>
                <c:pt idx="24">
                  <c:v>125307.51131542452</c:v>
                </c:pt>
                <c:pt idx="25">
                  <c:v>125371.84929362126</c:v>
                </c:pt>
                <c:pt idx="26">
                  <c:v>125307.51131542452</c:v>
                </c:pt>
                <c:pt idx="27">
                  <c:v>136189.00972792451</c:v>
                </c:pt>
                <c:pt idx="28">
                  <c:v>125050.15940263754</c:v>
                </c:pt>
                <c:pt idx="29">
                  <c:v>125050.15940263754</c:v>
                </c:pt>
                <c:pt idx="30">
                  <c:v>125050.15940263754</c:v>
                </c:pt>
                <c:pt idx="31">
                  <c:v>125050.15940263754</c:v>
                </c:pt>
                <c:pt idx="32">
                  <c:v>77726.174978027761</c:v>
                </c:pt>
                <c:pt idx="33">
                  <c:v>64282.349013847292</c:v>
                </c:pt>
                <c:pt idx="34">
                  <c:v>64282.349013847292</c:v>
                </c:pt>
                <c:pt idx="35">
                  <c:v>64282.349013847292</c:v>
                </c:pt>
                <c:pt idx="36">
                  <c:v>64282.349013847292</c:v>
                </c:pt>
              </c:numCache>
            </c:numRef>
          </c:val>
          <c:extLst>
            <c:ext xmlns:c16="http://schemas.microsoft.com/office/drawing/2014/chart" uri="{C3380CC4-5D6E-409C-BE32-E72D297353CC}">
              <c16:uniqueId val="{00000001-17CD-4EA7-931B-77A51A4D0207}"/>
            </c:ext>
          </c:extLst>
        </c:ser>
        <c:dLbls>
          <c:showLegendKey val="0"/>
          <c:showVal val="0"/>
          <c:showCatName val="0"/>
          <c:showSerName val="0"/>
          <c:showPercent val="0"/>
          <c:showBubbleSize val="0"/>
        </c:dLbls>
        <c:axId val="1673127328"/>
        <c:axId val="1673132768"/>
      </c:areaChart>
      <c:dateAx>
        <c:axId val="1673127328"/>
        <c:scaling>
          <c:orientation val="minMax"/>
          <c:max val="56615"/>
        </c:scaling>
        <c:delete val="0"/>
        <c:axPos val="b"/>
        <c:numFmt formatCode="m/d/yy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1673132768"/>
        <c:crosses val="autoZero"/>
        <c:auto val="1"/>
        <c:lblOffset val="100"/>
        <c:baseTimeUnit val="months"/>
        <c:majorUnit val="12"/>
        <c:majorTimeUnit val="months"/>
      </c:dateAx>
      <c:valAx>
        <c:axId val="1673132768"/>
        <c:scaling>
          <c:orientation val="minMax"/>
          <c:max val="200000"/>
          <c:min val="-100000"/>
        </c:scaling>
        <c:delete val="0"/>
        <c:axPos val="l"/>
        <c:majorGridlines>
          <c:spPr>
            <a:ln w="9525" cap="flat" cmpd="sng" algn="ctr">
              <a:solidFill>
                <a:schemeClr val="tx1">
                  <a:lumMod val="15000"/>
                  <a:lumOff val="85000"/>
                </a:schemeClr>
              </a:solidFill>
              <a:round/>
            </a:ln>
            <a:effectLst/>
          </c:spPr>
        </c:majorGridlines>
        <c:numFmt formatCode="#,##0.00" sourceLinked="0"/>
        <c:majorTickMark val="none"/>
        <c:minorTickMark val="none"/>
        <c:tickLblPos val="low"/>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pt-BR"/>
          </a:p>
        </c:txPr>
        <c:crossAx val="1673127328"/>
        <c:crosses val="autoZero"/>
        <c:crossBetween val="midCat"/>
        <c:majorUnit val="50000"/>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900" kern="1200"/>
    <cs:bodyPr/>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78427" cy="511731"/>
          </a:xfrm>
          <a:prstGeom prst="rect">
            <a:avLst/>
          </a:prstGeom>
        </p:spPr>
        <p:txBody>
          <a:bodyPr vert="horz" lIns="96442" tIns="48221" rIns="96442" bIns="48221" rtlCol="0"/>
          <a:lstStyle>
            <a:lvl1pPr algn="l">
              <a:defRPr sz="1300"/>
            </a:lvl1pPr>
          </a:lstStyle>
          <a:p>
            <a:endParaRPr lang="pt-BR"/>
          </a:p>
        </p:txBody>
      </p:sp>
      <p:sp>
        <p:nvSpPr>
          <p:cNvPr id="3" name="Espaço Reservado para Data 2"/>
          <p:cNvSpPr>
            <a:spLocks noGrp="1"/>
          </p:cNvSpPr>
          <p:nvPr>
            <p:ph type="dt" sz="quarter" idx="1"/>
          </p:nvPr>
        </p:nvSpPr>
        <p:spPr>
          <a:xfrm>
            <a:off x="4023993" y="1"/>
            <a:ext cx="3078427" cy="511731"/>
          </a:xfrm>
          <a:prstGeom prst="rect">
            <a:avLst/>
          </a:prstGeom>
        </p:spPr>
        <p:txBody>
          <a:bodyPr vert="horz" lIns="96442" tIns="48221" rIns="96442" bIns="48221" rtlCol="0"/>
          <a:lstStyle>
            <a:lvl1pPr algn="r">
              <a:defRPr sz="1300"/>
            </a:lvl1pPr>
          </a:lstStyle>
          <a:p>
            <a:fld id="{9788C990-2474-4D88-B5BC-B36AF34E4D47}" type="datetimeFigureOut">
              <a:rPr lang="pt-BR" smtClean="0"/>
              <a:pPr/>
              <a:t>17/11/2024</a:t>
            </a:fld>
            <a:endParaRPr lang="pt-BR"/>
          </a:p>
        </p:txBody>
      </p:sp>
      <p:sp>
        <p:nvSpPr>
          <p:cNvPr id="4" name="Espaço Reservado para Rodapé 3"/>
          <p:cNvSpPr>
            <a:spLocks noGrp="1"/>
          </p:cNvSpPr>
          <p:nvPr>
            <p:ph type="ftr" sz="quarter" idx="2"/>
          </p:nvPr>
        </p:nvSpPr>
        <p:spPr>
          <a:xfrm>
            <a:off x="1" y="9721106"/>
            <a:ext cx="3078427" cy="511731"/>
          </a:xfrm>
          <a:prstGeom prst="rect">
            <a:avLst/>
          </a:prstGeom>
        </p:spPr>
        <p:txBody>
          <a:bodyPr vert="horz" lIns="96442" tIns="48221" rIns="96442" bIns="48221" rtlCol="0" anchor="b"/>
          <a:lstStyle>
            <a:lvl1pPr algn="l">
              <a:defRPr sz="1300"/>
            </a:lvl1pPr>
          </a:lstStyle>
          <a:p>
            <a:endParaRPr lang="pt-BR"/>
          </a:p>
        </p:txBody>
      </p:sp>
      <p:sp>
        <p:nvSpPr>
          <p:cNvPr id="5" name="Espaço Reservado para Número de Slide 4"/>
          <p:cNvSpPr>
            <a:spLocks noGrp="1"/>
          </p:cNvSpPr>
          <p:nvPr>
            <p:ph type="sldNum" sz="quarter" idx="3"/>
          </p:nvPr>
        </p:nvSpPr>
        <p:spPr>
          <a:xfrm>
            <a:off x="4023993" y="9721106"/>
            <a:ext cx="3078427" cy="511731"/>
          </a:xfrm>
          <a:prstGeom prst="rect">
            <a:avLst/>
          </a:prstGeom>
        </p:spPr>
        <p:txBody>
          <a:bodyPr vert="horz" lIns="96442" tIns="48221" rIns="96442" bIns="48221" rtlCol="0" anchor="b"/>
          <a:lstStyle>
            <a:lvl1pPr algn="r">
              <a:defRPr sz="1300"/>
            </a:lvl1pPr>
          </a:lstStyle>
          <a:p>
            <a:fld id="{B8B17A4D-8BE4-4EC6-BC43-94EB6F12186A}" type="slidenum">
              <a:rPr lang="pt-BR" smtClean="0"/>
              <a:pPr/>
              <a:t>‹nº›</a:t>
            </a:fld>
            <a:endParaRPr lang="pt-BR"/>
          </a:p>
        </p:txBody>
      </p:sp>
    </p:spTree>
    <p:extLst>
      <p:ext uri="{BB962C8B-B14F-4D97-AF65-F5344CB8AC3E}">
        <p14:creationId xmlns:p14="http://schemas.microsoft.com/office/powerpoint/2010/main" val="3108867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78427" cy="513508"/>
          </a:xfrm>
          <a:prstGeom prst="rect">
            <a:avLst/>
          </a:prstGeom>
        </p:spPr>
        <p:txBody>
          <a:bodyPr vert="horz" lIns="96442" tIns="48221" rIns="96442" bIns="48221" rtlCol="0"/>
          <a:lstStyle>
            <a:lvl1pPr algn="l">
              <a:defRPr sz="1300"/>
            </a:lvl1pPr>
          </a:lstStyle>
          <a:p>
            <a:endParaRPr lang="pt-BR"/>
          </a:p>
        </p:txBody>
      </p:sp>
      <p:sp>
        <p:nvSpPr>
          <p:cNvPr id="3" name="Espaço Reservado para Data 2"/>
          <p:cNvSpPr>
            <a:spLocks noGrp="1"/>
          </p:cNvSpPr>
          <p:nvPr>
            <p:ph type="dt" idx="1"/>
          </p:nvPr>
        </p:nvSpPr>
        <p:spPr>
          <a:xfrm>
            <a:off x="4023993" y="1"/>
            <a:ext cx="3078427" cy="513508"/>
          </a:xfrm>
          <a:prstGeom prst="rect">
            <a:avLst/>
          </a:prstGeom>
        </p:spPr>
        <p:txBody>
          <a:bodyPr vert="horz" lIns="96442" tIns="48221" rIns="96442" bIns="48221" rtlCol="0"/>
          <a:lstStyle>
            <a:lvl1pPr algn="r">
              <a:defRPr sz="1300"/>
            </a:lvl1pPr>
          </a:lstStyle>
          <a:p>
            <a:fld id="{595360EF-A216-417A-B76D-0CB00A2B364B}" type="datetimeFigureOut">
              <a:rPr lang="pt-BR" smtClean="0"/>
              <a:pPr/>
              <a:t>17/11/2024</a:t>
            </a:fld>
            <a:endParaRPr lang="pt-BR"/>
          </a:p>
        </p:txBody>
      </p:sp>
      <p:sp>
        <p:nvSpPr>
          <p:cNvPr id="4" name="Espaço Reservado para Imagem de Slide 3"/>
          <p:cNvSpPr>
            <a:spLocks noGrp="1" noRot="1" noChangeAspect="1"/>
          </p:cNvSpPr>
          <p:nvPr>
            <p:ph type="sldImg" idx="2"/>
          </p:nvPr>
        </p:nvSpPr>
        <p:spPr>
          <a:xfrm>
            <a:off x="482600" y="1279525"/>
            <a:ext cx="6138863" cy="3454400"/>
          </a:xfrm>
          <a:prstGeom prst="rect">
            <a:avLst/>
          </a:prstGeom>
          <a:noFill/>
          <a:ln w="12700">
            <a:solidFill>
              <a:prstClr val="black"/>
            </a:solidFill>
          </a:ln>
        </p:spPr>
        <p:txBody>
          <a:bodyPr vert="horz" lIns="96442" tIns="48221" rIns="96442" bIns="48221" rtlCol="0" anchor="ctr"/>
          <a:lstStyle/>
          <a:p>
            <a:endParaRPr lang="pt-BR"/>
          </a:p>
        </p:txBody>
      </p:sp>
      <p:sp>
        <p:nvSpPr>
          <p:cNvPr id="5" name="Espaço Reservado para Anotações 4"/>
          <p:cNvSpPr>
            <a:spLocks noGrp="1"/>
          </p:cNvSpPr>
          <p:nvPr>
            <p:ph type="body" sz="quarter" idx="3"/>
          </p:nvPr>
        </p:nvSpPr>
        <p:spPr>
          <a:xfrm>
            <a:off x="710407" y="4925408"/>
            <a:ext cx="5683250" cy="4029878"/>
          </a:xfrm>
          <a:prstGeom prst="rect">
            <a:avLst/>
          </a:prstGeom>
        </p:spPr>
        <p:txBody>
          <a:bodyPr vert="horz" lIns="96442" tIns="48221" rIns="96442" bIns="48221"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9721106"/>
            <a:ext cx="3078427" cy="513507"/>
          </a:xfrm>
          <a:prstGeom prst="rect">
            <a:avLst/>
          </a:prstGeom>
        </p:spPr>
        <p:txBody>
          <a:bodyPr vert="horz" lIns="96442" tIns="48221" rIns="96442" bIns="48221" rtlCol="0" anchor="b"/>
          <a:lstStyle>
            <a:lvl1pPr algn="l">
              <a:defRPr sz="1300"/>
            </a:lvl1pPr>
          </a:lstStyle>
          <a:p>
            <a:endParaRPr lang="pt-BR"/>
          </a:p>
        </p:txBody>
      </p:sp>
      <p:sp>
        <p:nvSpPr>
          <p:cNvPr id="7" name="Espaço Reservado para Número de Slide 6"/>
          <p:cNvSpPr>
            <a:spLocks noGrp="1"/>
          </p:cNvSpPr>
          <p:nvPr>
            <p:ph type="sldNum" sz="quarter" idx="5"/>
          </p:nvPr>
        </p:nvSpPr>
        <p:spPr>
          <a:xfrm>
            <a:off x="4023993" y="9721106"/>
            <a:ext cx="3078427" cy="513507"/>
          </a:xfrm>
          <a:prstGeom prst="rect">
            <a:avLst/>
          </a:prstGeom>
        </p:spPr>
        <p:txBody>
          <a:bodyPr vert="horz" lIns="96442" tIns="48221" rIns="96442" bIns="48221" rtlCol="0" anchor="b"/>
          <a:lstStyle>
            <a:lvl1pPr algn="r">
              <a:defRPr sz="1300"/>
            </a:lvl1pPr>
          </a:lstStyle>
          <a:p>
            <a:fld id="{CE759530-6F75-4C10-B580-38C3C5A57719}" type="slidenum">
              <a:rPr lang="pt-BR" smtClean="0"/>
              <a:pPr/>
              <a:t>‹nº›</a:t>
            </a:fld>
            <a:endParaRPr lang="pt-BR"/>
          </a:p>
        </p:txBody>
      </p:sp>
    </p:spTree>
    <p:extLst>
      <p:ext uri="{BB962C8B-B14F-4D97-AF65-F5344CB8AC3E}">
        <p14:creationId xmlns:p14="http://schemas.microsoft.com/office/powerpoint/2010/main" val="316241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29</a:t>
            </a:fld>
            <a:endParaRPr lang="pt-BR"/>
          </a:p>
        </p:txBody>
      </p:sp>
    </p:spTree>
    <p:extLst>
      <p:ext uri="{BB962C8B-B14F-4D97-AF65-F5344CB8AC3E}">
        <p14:creationId xmlns:p14="http://schemas.microsoft.com/office/powerpoint/2010/main" val="459783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42</a:t>
            </a:fld>
            <a:endParaRPr lang="pt-BR"/>
          </a:p>
        </p:txBody>
      </p:sp>
    </p:spTree>
    <p:extLst>
      <p:ext uri="{BB962C8B-B14F-4D97-AF65-F5344CB8AC3E}">
        <p14:creationId xmlns:p14="http://schemas.microsoft.com/office/powerpoint/2010/main" val="4080972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43</a:t>
            </a:fld>
            <a:endParaRPr lang="pt-BR"/>
          </a:p>
        </p:txBody>
      </p:sp>
    </p:spTree>
    <p:extLst>
      <p:ext uri="{BB962C8B-B14F-4D97-AF65-F5344CB8AC3E}">
        <p14:creationId xmlns:p14="http://schemas.microsoft.com/office/powerpoint/2010/main" val="2069961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44</a:t>
            </a:fld>
            <a:endParaRPr lang="pt-BR"/>
          </a:p>
        </p:txBody>
      </p:sp>
    </p:spTree>
    <p:extLst>
      <p:ext uri="{BB962C8B-B14F-4D97-AF65-F5344CB8AC3E}">
        <p14:creationId xmlns:p14="http://schemas.microsoft.com/office/powerpoint/2010/main" val="2226297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45</a:t>
            </a:fld>
            <a:endParaRPr lang="pt-BR"/>
          </a:p>
        </p:txBody>
      </p:sp>
    </p:spTree>
    <p:extLst>
      <p:ext uri="{BB962C8B-B14F-4D97-AF65-F5344CB8AC3E}">
        <p14:creationId xmlns:p14="http://schemas.microsoft.com/office/powerpoint/2010/main" val="2529655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46</a:t>
            </a:fld>
            <a:endParaRPr lang="pt-BR"/>
          </a:p>
        </p:txBody>
      </p:sp>
    </p:spTree>
    <p:extLst>
      <p:ext uri="{BB962C8B-B14F-4D97-AF65-F5344CB8AC3E}">
        <p14:creationId xmlns:p14="http://schemas.microsoft.com/office/powerpoint/2010/main" val="619727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47</a:t>
            </a:fld>
            <a:endParaRPr lang="pt-BR"/>
          </a:p>
        </p:txBody>
      </p:sp>
    </p:spTree>
    <p:extLst>
      <p:ext uri="{BB962C8B-B14F-4D97-AF65-F5344CB8AC3E}">
        <p14:creationId xmlns:p14="http://schemas.microsoft.com/office/powerpoint/2010/main" val="2694383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48</a:t>
            </a:fld>
            <a:endParaRPr lang="pt-BR"/>
          </a:p>
        </p:txBody>
      </p:sp>
    </p:spTree>
    <p:extLst>
      <p:ext uri="{BB962C8B-B14F-4D97-AF65-F5344CB8AC3E}">
        <p14:creationId xmlns:p14="http://schemas.microsoft.com/office/powerpoint/2010/main" val="3980906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308BF-3E15-444C-6F4E-E58C2B46BB1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E1B237AD-3A56-1D00-FEFC-77E94C18093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9578622B-A4EF-34BF-0870-EABF8DAC06D0}"/>
              </a:ext>
            </a:extLst>
          </p:cNvPr>
          <p:cNvSpPr>
            <a:spLocks noGrp="1"/>
          </p:cNvSpPr>
          <p:nvPr>
            <p:ph type="body" idx="1"/>
          </p:nvPr>
        </p:nvSpPr>
        <p:spPr/>
        <p:txBody>
          <a:bodyPr/>
          <a:lstStyle/>
          <a:p>
            <a:endParaRPr lang="pt-BR"/>
          </a:p>
        </p:txBody>
      </p:sp>
      <p:sp>
        <p:nvSpPr>
          <p:cNvPr id="4" name="Espaço Reservado para Número de Slide 3">
            <a:extLst>
              <a:ext uri="{FF2B5EF4-FFF2-40B4-BE49-F238E27FC236}">
                <a16:creationId xmlns:a16="http://schemas.microsoft.com/office/drawing/2014/main" id="{D90E2196-A386-5C28-5EF2-7F3A7A280A28}"/>
              </a:ext>
            </a:extLst>
          </p:cNvPr>
          <p:cNvSpPr>
            <a:spLocks noGrp="1"/>
          </p:cNvSpPr>
          <p:nvPr>
            <p:ph type="sldNum" sz="quarter" idx="10"/>
          </p:nvPr>
        </p:nvSpPr>
        <p:spPr/>
        <p:txBody>
          <a:bodyPr/>
          <a:lstStyle/>
          <a:p>
            <a:fld id="{07F20EA1-ABF7-4FB6-AA40-4FCD5549D7DA}" type="slidenum">
              <a:rPr lang="pt-BR" smtClean="0"/>
              <a:pPr/>
              <a:t>49</a:t>
            </a:fld>
            <a:endParaRPr lang="pt-BR"/>
          </a:p>
        </p:txBody>
      </p:sp>
    </p:spTree>
    <p:extLst>
      <p:ext uri="{BB962C8B-B14F-4D97-AF65-F5344CB8AC3E}">
        <p14:creationId xmlns:p14="http://schemas.microsoft.com/office/powerpoint/2010/main" val="15936405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50</a:t>
            </a:fld>
            <a:endParaRPr lang="pt-BR"/>
          </a:p>
        </p:txBody>
      </p:sp>
    </p:spTree>
    <p:extLst>
      <p:ext uri="{BB962C8B-B14F-4D97-AF65-F5344CB8AC3E}">
        <p14:creationId xmlns:p14="http://schemas.microsoft.com/office/powerpoint/2010/main" val="9490252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51</a:t>
            </a:fld>
            <a:endParaRPr lang="pt-BR"/>
          </a:p>
        </p:txBody>
      </p:sp>
    </p:spTree>
    <p:extLst>
      <p:ext uri="{BB962C8B-B14F-4D97-AF65-F5344CB8AC3E}">
        <p14:creationId xmlns:p14="http://schemas.microsoft.com/office/powerpoint/2010/main" val="3483040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30</a:t>
            </a:fld>
            <a:endParaRPr lang="pt-BR"/>
          </a:p>
        </p:txBody>
      </p:sp>
    </p:spTree>
    <p:extLst>
      <p:ext uri="{BB962C8B-B14F-4D97-AF65-F5344CB8AC3E}">
        <p14:creationId xmlns:p14="http://schemas.microsoft.com/office/powerpoint/2010/main" val="2381292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52</a:t>
            </a:fld>
            <a:endParaRPr lang="pt-BR"/>
          </a:p>
        </p:txBody>
      </p:sp>
    </p:spTree>
    <p:extLst>
      <p:ext uri="{BB962C8B-B14F-4D97-AF65-F5344CB8AC3E}">
        <p14:creationId xmlns:p14="http://schemas.microsoft.com/office/powerpoint/2010/main" val="20611793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53</a:t>
            </a:fld>
            <a:endParaRPr lang="pt-BR"/>
          </a:p>
        </p:txBody>
      </p:sp>
    </p:spTree>
    <p:extLst>
      <p:ext uri="{BB962C8B-B14F-4D97-AF65-F5344CB8AC3E}">
        <p14:creationId xmlns:p14="http://schemas.microsoft.com/office/powerpoint/2010/main" val="1395337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34</a:t>
            </a:fld>
            <a:endParaRPr lang="pt-BR"/>
          </a:p>
        </p:txBody>
      </p:sp>
    </p:spTree>
    <p:extLst>
      <p:ext uri="{BB962C8B-B14F-4D97-AF65-F5344CB8AC3E}">
        <p14:creationId xmlns:p14="http://schemas.microsoft.com/office/powerpoint/2010/main" val="4048323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35</a:t>
            </a:fld>
            <a:endParaRPr lang="pt-BR"/>
          </a:p>
        </p:txBody>
      </p:sp>
    </p:spTree>
    <p:extLst>
      <p:ext uri="{BB962C8B-B14F-4D97-AF65-F5344CB8AC3E}">
        <p14:creationId xmlns:p14="http://schemas.microsoft.com/office/powerpoint/2010/main" val="350685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36</a:t>
            </a:fld>
            <a:endParaRPr lang="pt-BR"/>
          </a:p>
        </p:txBody>
      </p:sp>
    </p:spTree>
    <p:extLst>
      <p:ext uri="{BB962C8B-B14F-4D97-AF65-F5344CB8AC3E}">
        <p14:creationId xmlns:p14="http://schemas.microsoft.com/office/powerpoint/2010/main" val="310684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37</a:t>
            </a:fld>
            <a:endParaRPr lang="pt-BR"/>
          </a:p>
        </p:txBody>
      </p:sp>
    </p:spTree>
    <p:extLst>
      <p:ext uri="{BB962C8B-B14F-4D97-AF65-F5344CB8AC3E}">
        <p14:creationId xmlns:p14="http://schemas.microsoft.com/office/powerpoint/2010/main" val="2928131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38</a:t>
            </a:fld>
            <a:endParaRPr lang="pt-BR"/>
          </a:p>
        </p:txBody>
      </p:sp>
    </p:spTree>
    <p:extLst>
      <p:ext uri="{BB962C8B-B14F-4D97-AF65-F5344CB8AC3E}">
        <p14:creationId xmlns:p14="http://schemas.microsoft.com/office/powerpoint/2010/main" val="1737482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40</a:t>
            </a:fld>
            <a:endParaRPr lang="pt-BR"/>
          </a:p>
        </p:txBody>
      </p:sp>
    </p:spTree>
    <p:extLst>
      <p:ext uri="{BB962C8B-B14F-4D97-AF65-F5344CB8AC3E}">
        <p14:creationId xmlns:p14="http://schemas.microsoft.com/office/powerpoint/2010/main" val="2678744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07F20EA1-ABF7-4FB6-AA40-4FCD5549D7DA}" type="slidenum">
              <a:rPr lang="pt-BR" smtClean="0"/>
              <a:pPr/>
              <a:t>41</a:t>
            </a:fld>
            <a:endParaRPr lang="pt-BR"/>
          </a:p>
        </p:txBody>
      </p:sp>
    </p:spTree>
    <p:extLst>
      <p:ext uri="{BB962C8B-B14F-4D97-AF65-F5344CB8AC3E}">
        <p14:creationId xmlns:p14="http://schemas.microsoft.com/office/powerpoint/2010/main" val="2472323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597747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3761126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352872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85800" y="1597680"/>
            <a:ext cx="7771680" cy="1101960"/>
          </a:xfrm>
          <a:prstGeom prst="rect">
            <a:avLst/>
          </a:prstGeom>
        </p:spPr>
        <p:txBody>
          <a:bodyPr lIns="0" tIns="0" rIns="0" bIns="0" anchor="ctr"/>
          <a:lstStyle/>
          <a:p>
            <a:endParaRPr lang="pt-BR" sz="1800" b="0" strike="noStrike" spc="-1">
              <a:solidFill>
                <a:srgbClr val="000000"/>
              </a:solidFill>
              <a:uFill>
                <a:solidFill>
                  <a:srgbClr val="FFFFFF"/>
                </a:solidFill>
              </a:uFill>
              <a:latin typeface="Arial"/>
            </a:endParaRPr>
          </a:p>
        </p:txBody>
      </p:sp>
      <p:sp>
        <p:nvSpPr>
          <p:cNvPr id="5" name="PlaceHolder 2"/>
          <p:cNvSpPr>
            <a:spLocks noGrp="1"/>
          </p:cNvSpPr>
          <p:nvPr>
            <p:ph type="body"/>
          </p:nvPr>
        </p:nvSpPr>
        <p:spPr>
          <a:xfrm>
            <a:off x="457200" y="1203480"/>
            <a:ext cx="8229240" cy="2982960"/>
          </a:xfrm>
          <a:prstGeom prst="rect">
            <a:avLst/>
          </a:prstGeom>
        </p:spPr>
        <p:txBody>
          <a:bodyPr lIns="0" tIns="0" rIns="0" bIns="0"/>
          <a:lstStyle/>
          <a:p>
            <a:endParaRPr lang="pt-BR" sz="2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4171427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1776848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1934030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229490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2521361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78771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368295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3497243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EE9FD8-F5A4-5D47-920E-F60E404FD7F3}" type="datetimeFigureOut">
              <a:rPr lang="en-US" smtClean="0"/>
              <a:pPr/>
              <a:t>11/17/2024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415381-B9DD-DE4A-A044-8B35EEA2467A}" type="slidenum">
              <a:rPr lang="en-US" smtClean="0"/>
              <a:pPr/>
              <a:t>‹nº›</a:t>
            </a:fld>
            <a:endParaRPr lang="en-US"/>
          </a:p>
        </p:txBody>
      </p:sp>
    </p:spTree>
    <p:extLst>
      <p:ext uri="{BB962C8B-B14F-4D97-AF65-F5344CB8AC3E}">
        <p14:creationId xmlns:p14="http://schemas.microsoft.com/office/powerpoint/2010/main" val="4196239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7EE9FD8-F5A4-5D47-920E-F60E404FD7F3}" type="datetimeFigureOut">
              <a:rPr lang="en-US" smtClean="0"/>
              <a:pPr/>
              <a:t>11/17/2024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A415381-B9DD-DE4A-A044-8B35EEA2467A}" type="slidenum">
              <a:rPr lang="en-US" smtClean="0"/>
              <a:pPr/>
              <a:t>‹nº›</a:t>
            </a:fld>
            <a:endParaRPr lang="en-US"/>
          </a:p>
        </p:txBody>
      </p:sp>
    </p:spTree>
    <p:extLst>
      <p:ext uri="{BB962C8B-B14F-4D97-AF65-F5344CB8AC3E}">
        <p14:creationId xmlns:p14="http://schemas.microsoft.com/office/powerpoint/2010/main" val="212100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9.emf"/><Relationship Id="rId4" Type="http://schemas.openxmlformats.org/officeDocument/2006/relationships/image" Target="../media/image18.emf"/></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2">
            <a:extLst>
              <a:ext uri="{FF2B5EF4-FFF2-40B4-BE49-F238E27FC236}">
                <a16:creationId xmlns:a16="http://schemas.microsoft.com/office/drawing/2014/main" id="{BE8660EA-73E8-7CD5-9EE7-3C87F0DD7EC0}"/>
              </a:ext>
            </a:extLst>
          </p:cNvPr>
          <p:cNvSpPr txBox="1"/>
          <p:nvPr/>
        </p:nvSpPr>
        <p:spPr>
          <a:xfrm>
            <a:off x="1067128" y="305349"/>
            <a:ext cx="5663259" cy="954107"/>
          </a:xfrm>
          <a:prstGeom prst="rect">
            <a:avLst/>
          </a:prstGeom>
          <a:noFill/>
        </p:spPr>
        <p:txBody>
          <a:bodyPr wrap="square" rtlCol="0">
            <a:spAutoFit/>
          </a:bodyPr>
          <a:lstStyle/>
          <a:p>
            <a:r>
              <a:rPr lang="en-US" sz="2400" b="1" dirty="0">
                <a:solidFill>
                  <a:srgbClr val="118337"/>
                </a:solidFill>
              </a:rPr>
              <a:t>FAPSPMG  </a:t>
            </a:r>
          </a:p>
          <a:p>
            <a:r>
              <a:rPr lang="en-US" sz="2000" b="1" dirty="0">
                <a:solidFill>
                  <a:srgbClr val="118337"/>
                </a:solidFill>
              </a:rPr>
              <a:t>ALM 2024</a:t>
            </a:r>
          </a:p>
          <a:p>
            <a:r>
              <a:rPr lang="en-US" sz="1200" b="1" dirty="0">
                <a:solidFill>
                  <a:srgbClr val="118337"/>
                </a:solidFill>
              </a:rPr>
              <a:t>Data: 18/11/2024</a:t>
            </a:r>
          </a:p>
        </p:txBody>
      </p:sp>
      <p:sp>
        <p:nvSpPr>
          <p:cNvPr id="6" name="Rectangle 3">
            <a:extLst>
              <a:ext uri="{FF2B5EF4-FFF2-40B4-BE49-F238E27FC236}">
                <a16:creationId xmlns:a16="http://schemas.microsoft.com/office/drawing/2014/main" id="{32F28B4E-FA27-F32A-AD11-2719F1FA7EB7}"/>
              </a:ext>
            </a:extLst>
          </p:cNvPr>
          <p:cNvSpPr/>
          <p:nvPr/>
        </p:nvSpPr>
        <p:spPr>
          <a:xfrm rot="16200000" flipV="1">
            <a:off x="609045" y="775965"/>
            <a:ext cx="841162" cy="87769"/>
          </a:xfrm>
          <a:prstGeom prst="rect">
            <a:avLst/>
          </a:prstGeom>
          <a:solidFill>
            <a:srgbClr val="1A9E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817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0"/>
            <a:ext cx="9144000" cy="5143500"/>
          </a:xfrm>
          <a:prstGeom prst="rect">
            <a:avLst/>
          </a:prstGeom>
        </p:spPr>
      </p:pic>
      <p:sp>
        <p:nvSpPr>
          <p:cNvPr id="4" name="TextBox 3"/>
          <p:cNvSpPr txBox="1"/>
          <p:nvPr/>
        </p:nvSpPr>
        <p:spPr>
          <a:xfrm>
            <a:off x="195336" y="85186"/>
            <a:ext cx="7784182"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08/04/2021  </a:t>
            </a:r>
            <a:r>
              <a:rPr lang="en-US" b="1" dirty="0">
                <a:solidFill>
                  <a:srgbClr val="008000"/>
                </a:solidFill>
                <a:latin typeface="Calibri" panose="020F0502020204030204" pitchFamily="34" charset="0"/>
                <a:cs typeface="Calibri" panose="020F0502020204030204" pitchFamily="34" charset="0"/>
              </a:rPr>
              <a:t>(</a:t>
            </a:r>
            <a:r>
              <a:rPr lang="en-US" b="1" dirty="0" err="1">
                <a:solidFill>
                  <a:srgbClr val="008000"/>
                </a:solidFill>
                <a:latin typeface="Calibri" panose="020F0502020204030204" pitchFamily="34" charset="0"/>
                <a:cs typeface="Calibri" panose="020F0502020204030204" pitchFamily="34" charset="0"/>
              </a:rPr>
              <a:t>Início</a:t>
            </a:r>
            <a:r>
              <a:rPr lang="en-US" b="1" dirty="0">
                <a:solidFill>
                  <a:srgbClr val="008000"/>
                </a:solidFill>
                <a:latin typeface="Calibri" panose="020F0502020204030204" pitchFamily="34" charset="0"/>
                <a:cs typeface="Calibri" panose="020F0502020204030204" pitchFamily="34" charset="0"/>
              </a:rPr>
              <a:t> do </a:t>
            </a:r>
            <a:r>
              <a:rPr lang="en-US" b="1" dirty="0" err="1">
                <a:solidFill>
                  <a:srgbClr val="008000"/>
                </a:solidFill>
                <a:latin typeface="Calibri" panose="020F0502020204030204" pitchFamily="34" charset="0"/>
                <a:cs typeface="Calibri" panose="020F0502020204030204" pitchFamily="34" charset="0"/>
              </a:rPr>
              <a:t>Ciclo</a:t>
            </a:r>
            <a:r>
              <a:rPr lang="en-US" b="1" dirty="0">
                <a:solidFill>
                  <a:srgbClr val="008000"/>
                </a:solidFill>
                <a:latin typeface="Calibri" panose="020F0502020204030204" pitchFamily="34" charset="0"/>
                <a:cs typeface="Calibri" panose="020F0502020204030204" pitchFamily="34" charset="0"/>
              </a:rPr>
              <a:t> de Alta da </a:t>
            </a:r>
            <a:r>
              <a:rPr lang="en-US" b="1" dirty="0" err="1">
                <a:solidFill>
                  <a:srgbClr val="008000"/>
                </a:solidFill>
                <a:latin typeface="Calibri" panose="020F0502020204030204" pitchFamily="34" charset="0"/>
                <a:cs typeface="Calibri" panose="020F0502020204030204" pitchFamily="34" charset="0"/>
              </a:rPr>
              <a:t>Selic</a:t>
            </a:r>
            <a:r>
              <a:rPr lang="en-US" b="1" dirty="0">
                <a:solidFill>
                  <a:srgbClr val="008000"/>
                </a:solidFill>
                <a:latin typeface="Calibri" panose="020F0502020204030204" pitchFamily="34" charset="0"/>
                <a:cs typeface="Calibri" panose="020F0502020204030204" pitchFamily="34" charset="0"/>
              </a:rPr>
              <a:t>)</a:t>
            </a:r>
            <a:endParaRPr lang="en-US"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3,97% a.a. para 9,5 anos.</a:t>
            </a:r>
            <a:endParaRPr lang="pt-BR" sz="2800" spc="-1" dirty="0">
              <a:solidFill>
                <a:srgbClr val="000000"/>
              </a:solidFill>
              <a:uFill>
                <a:solidFill>
                  <a:srgbClr val="FFFFFF"/>
                </a:solidFill>
              </a:uFill>
              <a:latin typeface="Arial"/>
            </a:endParaRPr>
          </a:p>
        </p:txBody>
      </p:sp>
      <p:graphicFrame>
        <p:nvGraphicFramePr>
          <p:cNvPr id="5" name="Gráfico 4">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188814073"/>
              </p:ext>
            </p:extLst>
          </p:nvPr>
        </p:nvGraphicFramePr>
        <p:xfrm>
          <a:off x="499726" y="1494174"/>
          <a:ext cx="8374505" cy="3120358"/>
        </p:xfrm>
        <a:graphic>
          <a:graphicData uri="http://schemas.openxmlformats.org/drawingml/2006/chart">
            <c:chart xmlns:c="http://schemas.openxmlformats.org/drawingml/2006/chart" xmlns:r="http://schemas.openxmlformats.org/officeDocument/2006/relationships" r:id="rId3"/>
          </a:graphicData>
        </a:graphic>
      </p:graphicFrame>
      <p:sp>
        <p:nvSpPr>
          <p:cNvPr id="6" name="CaixaDeTexto 5">
            <a:extLst>
              <a:ext uri="{FF2B5EF4-FFF2-40B4-BE49-F238E27FC236}">
                <a16:creationId xmlns:a16="http://schemas.microsoft.com/office/drawing/2014/main" id="{C8358E5E-2D35-7AFF-CB8B-D5378FA78814}"/>
              </a:ext>
            </a:extLst>
          </p:cNvPr>
          <p:cNvSpPr txBox="1"/>
          <p:nvPr/>
        </p:nvSpPr>
        <p:spPr>
          <a:xfrm>
            <a:off x="8105171" y="1226055"/>
            <a:ext cx="1416270" cy="338554"/>
          </a:xfrm>
          <a:prstGeom prst="rect">
            <a:avLst/>
          </a:prstGeom>
          <a:noFill/>
        </p:spPr>
        <p:txBody>
          <a:bodyPr wrap="square" rtlCol="0">
            <a:spAutoFit/>
          </a:bodyPr>
          <a:lstStyle/>
          <a:p>
            <a:r>
              <a:rPr lang="pt-BR" sz="1600" b="1" dirty="0"/>
              <a:t>3,97 % a.a.</a:t>
            </a:r>
          </a:p>
        </p:txBody>
      </p:sp>
      <p:sp>
        <p:nvSpPr>
          <p:cNvPr id="7" name="Seta para baixo 10">
            <a:extLst>
              <a:ext uri="{FF2B5EF4-FFF2-40B4-BE49-F238E27FC236}">
                <a16:creationId xmlns:a16="http://schemas.microsoft.com/office/drawing/2014/main" id="{5727497E-EEC2-BAC1-7503-750B038E9850}"/>
              </a:ext>
            </a:extLst>
          </p:cNvPr>
          <p:cNvSpPr/>
          <p:nvPr/>
        </p:nvSpPr>
        <p:spPr>
          <a:xfrm>
            <a:off x="8473845" y="1536706"/>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16929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0"/>
            <a:ext cx="9144000" cy="5143500"/>
          </a:xfrm>
          <a:prstGeom prst="rect">
            <a:avLst/>
          </a:prstGeom>
        </p:spPr>
      </p:pic>
      <p:sp>
        <p:nvSpPr>
          <p:cNvPr id="4" name="TextBox 3"/>
          <p:cNvSpPr txBox="1"/>
          <p:nvPr/>
        </p:nvSpPr>
        <p:spPr>
          <a:xfrm>
            <a:off x="195336" y="85186"/>
            <a:ext cx="7575920"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10/03/2022      </a:t>
            </a:r>
            <a:r>
              <a:rPr lang="en-US" b="1" dirty="0">
                <a:solidFill>
                  <a:srgbClr val="008000"/>
                </a:solidFill>
                <a:latin typeface="Calibri" panose="020F0502020204030204" pitchFamily="34" charset="0"/>
                <a:cs typeface="Calibri" panose="020F0502020204030204" pitchFamily="34" charset="0"/>
              </a:rPr>
              <a:t>(</a:t>
            </a:r>
            <a:r>
              <a:rPr lang="en-US" b="1" dirty="0" err="1">
                <a:solidFill>
                  <a:srgbClr val="008000"/>
                </a:solidFill>
                <a:latin typeface="Calibri" panose="020F0502020204030204" pitchFamily="34" charset="0"/>
                <a:cs typeface="Calibri" panose="020F0502020204030204" pitchFamily="34" charset="0"/>
              </a:rPr>
              <a:t>Após</a:t>
            </a:r>
            <a:r>
              <a:rPr lang="en-US" b="1" dirty="0">
                <a:solidFill>
                  <a:srgbClr val="008000"/>
                </a:solidFill>
                <a:latin typeface="Calibri" panose="020F0502020204030204" pitchFamily="34" charset="0"/>
                <a:cs typeface="Calibri" panose="020F0502020204030204" pitchFamily="34" charset="0"/>
              </a:rPr>
              <a:t> a </a:t>
            </a:r>
            <a:r>
              <a:rPr lang="en-US" b="1" dirty="0" err="1">
                <a:solidFill>
                  <a:srgbClr val="008000"/>
                </a:solidFill>
                <a:latin typeface="Calibri" panose="020F0502020204030204" pitchFamily="34" charset="0"/>
                <a:cs typeface="Calibri" panose="020F0502020204030204" pitchFamily="34" charset="0"/>
              </a:rPr>
              <a:t>invasão</a:t>
            </a:r>
            <a:r>
              <a:rPr lang="en-US" b="1" dirty="0">
                <a:solidFill>
                  <a:srgbClr val="008000"/>
                </a:solidFill>
                <a:latin typeface="Calibri" panose="020F0502020204030204" pitchFamily="34" charset="0"/>
                <a:cs typeface="Calibri" panose="020F0502020204030204" pitchFamily="34" charset="0"/>
              </a:rPr>
              <a:t> da </a:t>
            </a:r>
            <a:r>
              <a:rPr lang="en-US" b="1" dirty="0" err="1">
                <a:solidFill>
                  <a:srgbClr val="008000"/>
                </a:solidFill>
                <a:latin typeface="Calibri" panose="020F0502020204030204" pitchFamily="34" charset="0"/>
                <a:cs typeface="Calibri" panose="020F0502020204030204" pitchFamily="34" charset="0"/>
              </a:rPr>
              <a:t>Ucrânia</a:t>
            </a:r>
            <a:r>
              <a:rPr lang="en-US" b="1" dirty="0">
                <a:solidFill>
                  <a:srgbClr val="008000"/>
                </a:solidFill>
                <a:latin typeface="Calibri" panose="020F0502020204030204" pitchFamily="34" charset="0"/>
                <a:cs typeface="Calibri" panose="020F0502020204030204" pitchFamily="34" charset="0"/>
              </a:rPr>
              <a:t>)</a:t>
            </a:r>
            <a:endParaRPr lang="en-US"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5,91% a.a. para 10 anos.</a:t>
            </a:r>
            <a:endParaRPr lang="pt-BR" sz="2800" spc="-1" dirty="0">
              <a:solidFill>
                <a:srgbClr val="000000"/>
              </a:solidFill>
              <a:uFill>
                <a:solidFill>
                  <a:srgbClr val="FFFFFF"/>
                </a:solidFill>
              </a:uFill>
              <a:latin typeface="Arial"/>
            </a:endParaRPr>
          </a:p>
        </p:txBody>
      </p:sp>
      <p:graphicFrame>
        <p:nvGraphicFramePr>
          <p:cNvPr id="8" name="Gráfico 7">
            <a:extLst>
              <a:ext uri="{FF2B5EF4-FFF2-40B4-BE49-F238E27FC236}">
                <a16:creationId xmlns:a16="http://schemas.microsoft.com/office/drawing/2014/main" id="{00000000-0008-0000-0000-000029000000}"/>
              </a:ext>
            </a:extLst>
          </p:cNvPr>
          <p:cNvGraphicFramePr>
            <a:graphicFrameLocks/>
          </p:cNvGraphicFramePr>
          <p:nvPr>
            <p:extLst>
              <p:ext uri="{D42A27DB-BD31-4B8C-83A1-F6EECF244321}">
                <p14:modId xmlns:p14="http://schemas.microsoft.com/office/powerpoint/2010/main" val="2549355263"/>
              </p:ext>
            </p:extLst>
          </p:nvPr>
        </p:nvGraphicFramePr>
        <p:xfrm>
          <a:off x="279469" y="1396288"/>
          <a:ext cx="8712676" cy="3250140"/>
        </p:xfrm>
        <a:graphic>
          <a:graphicData uri="http://schemas.openxmlformats.org/drawingml/2006/chart">
            <c:chart xmlns:c="http://schemas.openxmlformats.org/drawingml/2006/chart" xmlns:r="http://schemas.openxmlformats.org/officeDocument/2006/relationships" r:id="rId3"/>
          </a:graphicData>
        </a:graphic>
      </p:graphicFrame>
      <p:sp>
        <p:nvSpPr>
          <p:cNvPr id="9" name="CaixaDeTexto 8">
            <a:extLst>
              <a:ext uri="{FF2B5EF4-FFF2-40B4-BE49-F238E27FC236}">
                <a16:creationId xmlns:a16="http://schemas.microsoft.com/office/drawing/2014/main" id="{4E2B91E5-07C3-E29B-B228-0F72DF4E5825}"/>
              </a:ext>
            </a:extLst>
          </p:cNvPr>
          <p:cNvSpPr txBox="1"/>
          <p:nvPr/>
        </p:nvSpPr>
        <p:spPr>
          <a:xfrm>
            <a:off x="7992721" y="2724640"/>
            <a:ext cx="1416270" cy="338554"/>
          </a:xfrm>
          <a:prstGeom prst="rect">
            <a:avLst/>
          </a:prstGeom>
          <a:noFill/>
        </p:spPr>
        <p:txBody>
          <a:bodyPr wrap="square" rtlCol="0">
            <a:spAutoFit/>
          </a:bodyPr>
          <a:lstStyle/>
          <a:p>
            <a:r>
              <a:rPr lang="pt-BR" sz="1600" b="1" dirty="0"/>
              <a:t>5,91 % a.a.</a:t>
            </a:r>
          </a:p>
        </p:txBody>
      </p:sp>
      <p:sp>
        <p:nvSpPr>
          <p:cNvPr id="10" name="Seta para baixo 10">
            <a:extLst>
              <a:ext uri="{FF2B5EF4-FFF2-40B4-BE49-F238E27FC236}">
                <a16:creationId xmlns:a16="http://schemas.microsoft.com/office/drawing/2014/main" id="{66621634-1B51-84C4-08C4-EC16DFBAB1B4}"/>
              </a:ext>
            </a:extLst>
          </p:cNvPr>
          <p:cNvSpPr/>
          <p:nvPr/>
        </p:nvSpPr>
        <p:spPr>
          <a:xfrm>
            <a:off x="8531521" y="3056557"/>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6517F109-EA20-C562-ACEF-B78F4069D18A}"/>
              </a:ext>
            </a:extLst>
          </p:cNvPr>
          <p:cNvSpPr/>
          <p:nvPr/>
        </p:nvSpPr>
        <p:spPr>
          <a:xfrm>
            <a:off x="8531521" y="4391244"/>
            <a:ext cx="333010" cy="202019"/>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900" dirty="0">
                <a:solidFill>
                  <a:schemeClr val="bg1">
                    <a:lumMod val="50000"/>
                  </a:schemeClr>
                </a:solidFill>
              </a:rPr>
              <a:t>10</a:t>
            </a:r>
          </a:p>
        </p:txBody>
      </p:sp>
    </p:spTree>
    <p:extLst>
      <p:ext uri="{BB962C8B-B14F-4D97-AF65-F5344CB8AC3E}">
        <p14:creationId xmlns:p14="http://schemas.microsoft.com/office/powerpoint/2010/main" val="1167408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0"/>
            <a:ext cx="9144000" cy="5143500"/>
          </a:xfrm>
          <a:prstGeom prst="rect">
            <a:avLst/>
          </a:prstGeom>
        </p:spPr>
      </p:pic>
      <p:sp>
        <p:nvSpPr>
          <p:cNvPr id="4" name="TextBox 3"/>
          <p:cNvSpPr txBox="1"/>
          <p:nvPr/>
        </p:nvSpPr>
        <p:spPr>
          <a:xfrm>
            <a:off x="195336" y="85186"/>
            <a:ext cx="7476214"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09/01/2023             </a:t>
            </a:r>
            <a:r>
              <a:rPr lang="en-US" b="1" dirty="0">
                <a:solidFill>
                  <a:srgbClr val="008000"/>
                </a:solidFill>
                <a:latin typeface="Calibri" panose="020F0502020204030204" pitchFamily="34" charset="0"/>
                <a:cs typeface="Calibri" panose="020F0502020204030204" pitchFamily="34" charset="0"/>
              </a:rPr>
              <a:t>(Novo </a:t>
            </a:r>
            <a:r>
              <a:rPr lang="en-US" b="1" dirty="0" err="1">
                <a:solidFill>
                  <a:srgbClr val="008000"/>
                </a:solidFill>
                <a:latin typeface="Calibri" panose="020F0502020204030204" pitchFamily="34" charset="0"/>
                <a:cs typeface="Calibri" panose="020F0502020204030204" pitchFamily="34" charset="0"/>
              </a:rPr>
              <a:t>Governo</a:t>
            </a:r>
            <a:r>
              <a:rPr lang="en-US" b="1" dirty="0">
                <a:solidFill>
                  <a:srgbClr val="008000"/>
                </a:solidFill>
                <a:latin typeface="Calibri" panose="020F0502020204030204" pitchFamily="34" charset="0"/>
                <a:cs typeface="Calibri" panose="020F0502020204030204" pitchFamily="34" charset="0"/>
              </a:rPr>
              <a:t> Lula)</a:t>
            </a:r>
            <a:endParaRPr lang="en-US"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6,25% a.a. para 9 anos.</a:t>
            </a:r>
            <a:endParaRPr lang="pt-BR" sz="2800" spc="-1" dirty="0">
              <a:solidFill>
                <a:srgbClr val="000000"/>
              </a:solidFill>
              <a:uFill>
                <a:solidFill>
                  <a:srgbClr val="FFFFFF"/>
                </a:solidFill>
              </a:uFill>
              <a:latin typeface="Arial"/>
            </a:endParaRPr>
          </a:p>
        </p:txBody>
      </p:sp>
      <p:pic>
        <p:nvPicPr>
          <p:cNvPr id="6" name="Imagem 5">
            <a:extLst>
              <a:ext uri="{FF2B5EF4-FFF2-40B4-BE49-F238E27FC236}">
                <a16:creationId xmlns:a16="http://schemas.microsoft.com/office/drawing/2014/main" id="{0514E3EB-98CC-CB81-8215-1E1AB57181F9}"/>
              </a:ext>
            </a:extLst>
          </p:cNvPr>
          <p:cNvPicPr>
            <a:picLocks noChangeAspect="1"/>
          </p:cNvPicPr>
          <p:nvPr/>
        </p:nvPicPr>
        <p:blipFill>
          <a:blip r:embed="rId3"/>
          <a:stretch>
            <a:fillRect/>
          </a:stretch>
        </p:blipFill>
        <p:spPr>
          <a:xfrm>
            <a:off x="133766" y="1525523"/>
            <a:ext cx="8858634" cy="3184700"/>
          </a:xfrm>
          <a:prstGeom prst="rect">
            <a:avLst/>
          </a:prstGeom>
        </p:spPr>
      </p:pic>
      <p:sp>
        <p:nvSpPr>
          <p:cNvPr id="7" name="CaixaDeTexto 6">
            <a:extLst>
              <a:ext uri="{FF2B5EF4-FFF2-40B4-BE49-F238E27FC236}">
                <a16:creationId xmlns:a16="http://schemas.microsoft.com/office/drawing/2014/main" id="{37FECFCD-24DC-69AB-F929-061CCD1713CD}"/>
              </a:ext>
            </a:extLst>
          </p:cNvPr>
          <p:cNvSpPr txBox="1"/>
          <p:nvPr/>
        </p:nvSpPr>
        <p:spPr>
          <a:xfrm>
            <a:off x="7593964" y="2579125"/>
            <a:ext cx="1416270" cy="338554"/>
          </a:xfrm>
          <a:prstGeom prst="rect">
            <a:avLst/>
          </a:prstGeom>
          <a:noFill/>
        </p:spPr>
        <p:txBody>
          <a:bodyPr wrap="square" rtlCol="0">
            <a:spAutoFit/>
          </a:bodyPr>
          <a:lstStyle/>
          <a:p>
            <a:r>
              <a:rPr lang="pt-BR" sz="1600" b="1" dirty="0"/>
              <a:t>6,25 % a.a.</a:t>
            </a:r>
          </a:p>
        </p:txBody>
      </p:sp>
      <p:sp>
        <p:nvSpPr>
          <p:cNvPr id="12" name="Seta para baixo 10">
            <a:extLst>
              <a:ext uri="{FF2B5EF4-FFF2-40B4-BE49-F238E27FC236}">
                <a16:creationId xmlns:a16="http://schemas.microsoft.com/office/drawing/2014/main" id="{CDB0053B-54C5-ECA4-4DCD-7D87BC6C6E5D}"/>
              </a:ext>
            </a:extLst>
          </p:cNvPr>
          <p:cNvSpPr/>
          <p:nvPr/>
        </p:nvSpPr>
        <p:spPr>
          <a:xfrm>
            <a:off x="8132764" y="2911042"/>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4930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95336" y="85186"/>
            <a:ext cx="7266285" cy="461665"/>
          </a:xfrm>
          <a:prstGeom prst="rect">
            <a:avLst/>
          </a:prstGeom>
          <a:noFill/>
        </p:spPr>
        <p:txBody>
          <a:bodyPr wrap="none" rtlCol="0">
            <a:spAutoFit/>
          </a:bodyPr>
          <a:lstStyle/>
          <a:p>
            <a:r>
              <a:rPr lang="en-US" sz="2400" b="1" dirty="0">
                <a:solidFill>
                  <a:srgbClr val="008000"/>
                </a:solidFill>
              </a:rPr>
              <a:t>MERCADO de NTNBs: 08/11/2024       </a:t>
            </a:r>
            <a:r>
              <a:rPr lang="en-US" sz="1600" b="1" dirty="0">
                <a:solidFill>
                  <a:srgbClr val="008000"/>
                </a:solidFill>
              </a:rPr>
              <a:t>(Taxa Real P.I. = 5,01% </a:t>
            </a:r>
            <a:r>
              <a:rPr lang="en-US" sz="1600" b="1" dirty="0" err="1">
                <a:solidFill>
                  <a:srgbClr val="008000"/>
                </a:solidFill>
              </a:rPr>
              <a:t>a.a.</a:t>
            </a:r>
            <a:r>
              <a:rPr lang="en-US" sz="1600" b="1" dirty="0">
                <a:solidFill>
                  <a:srgbClr val="008000"/>
                </a:solidFill>
              </a:rPr>
              <a:t>)</a:t>
            </a:r>
          </a:p>
        </p:txBody>
      </p:sp>
      <p:sp>
        <p:nvSpPr>
          <p:cNvPr id="5" name="Retângulo 4"/>
          <p:cNvSpPr/>
          <p:nvPr/>
        </p:nvSpPr>
        <p:spPr>
          <a:xfrm>
            <a:off x="7538592" y="4658940"/>
            <a:ext cx="1635512" cy="276999"/>
          </a:xfrm>
          <a:prstGeom prst="rect">
            <a:avLst/>
          </a:prstGeom>
        </p:spPr>
        <p:txBody>
          <a:bodyPr wrap="none">
            <a:spAutoFit/>
          </a:bodyPr>
          <a:lstStyle/>
          <a:p>
            <a:pPr marL="400050" indent="-400050" algn="ctr"/>
            <a:r>
              <a:rPr lang="pt-BR" sz="1200" b="1" dirty="0">
                <a:solidFill>
                  <a:srgbClr val="333436"/>
                </a:solidFill>
              </a:rPr>
              <a:t>(www.anbima.com.br)</a:t>
            </a:r>
          </a:p>
        </p:txBody>
      </p:sp>
      <p:pic>
        <p:nvPicPr>
          <p:cNvPr id="6" name="Imagem 5">
            <a:extLst>
              <a:ext uri="{FF2B5EF4-FFF2-40B4-BE49-F238E27FC236}">
                <a16:creationId xmlns:a16="http://schemas.microsoft.com/office/drawing/2014/main" id="{54315C53-CD17-1DA4-B762-0AADE3E0D04F}"/>
              </a:ext>
            </a:extLst>
          </p:cNvPr>
          <p:cNvPicPr>
            <a:picLocks noChangeAspect="1"/>
          </p:cNvPicPr>
          <p:nvPr/>
        </p:nvPicPr>
        <p:blipFill>
          <a:blip r:embed="rId3"/>
          <a:stretch>
            <a:fillRect/>
          </a:stretch>
        </p:blipFill>
        <p:spPr>
          <a:xfrm>
            <a:off x="315396" y="810688"/>
            <a:ext cx="8707417" cy="3848252"/>
          </a:xfrm>
          <a:prstGeom prst="rect">
            <a:avLst/>
          </a:prstGeom>
        </p:spPr>
      </p:pic>
    </p:spTree>
    <p:extLst>
      <p:ext uri="{BB962C8B-B14F-4D97-AF65-F5344CB8AC3E}">
        <p14:creationId xmlns:p14="http://schemas.microsoft.com/office/powerpoint/2010/main" val="74662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1"/>
          <p:cNvPicPr/>
          <p:nvPr/>
        </p:nvPicPr>
        <p:blipFill>
          <a:blip r:embed="rId2"/>
          <a:stretch/>
        </p:blipFill>
        <p:spPr>
          <a:xfrm>
            <a:off x="720" y="0"/>
            <a:ext cx="9143280" cy="5142960"/>
          </a:xfrm>
          <a:prstGeom prst="rect">
            <a:avLst/>
          </a:prstGeom>
          <a:ln>
            <a:noFill/>
          </a:ln>
        </p:spPr>
      </p:pic>
      <p:sp>
        <p:nvSpPr>
          <p:cNvPr id="49" name="CustomShape 1"/>
          <p:cNvSpPr/>
          <p:nvPr/>
        </p:nvSpPr>
        <p:spPr>
          <a:xfrm>
            <a:off x="224640" y="85320"/>
            <a:ext cx="4516560" cy="51660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2800" b="1" strike="noStrike" spc="-1" dirty="0">
                <a:solidFill>
                  <a:srgbClr val="008000"/>
                </a:solidFill>
                <a:uFill>
                  <a:solidFill>
                    <a:srgbClr val="FFFFFF"/>
                  </a:solidFill>
                </a:uFill>
                <a:latin typeface="Calibri"/>
                <a:ea typeface="DejaVu Sans"/>
              </a:rPr>
              <a:t>BOLETIM FOCUS: </a:t>
            </a:r>
            <a:r>
              <a:rPr lang="pt-BR" sz="2800" b="1" spc="-1" dirty="0">
                <a:solidFill>
                  <a:srgbClr val="008000"/>
                </a:solidFill>
                <a:uFill>
                  <a:solidFill>
                    <a:srgbClr val="FFFFFF"/>
                  </a:solidFill>
                </a:uFill>
                <a:latin typeface="Calibri"/>
                <a:ea typeface="DejaVu Sans"/>
              </a:rPr>
              <a:t>08/11/2024</a:t>
            </a:r>
            <a:endParaRPr lang="pt-BR" sz="1800" b="0" strike="noStrike" spc="-1" dirty="0">
              <a:solidFill>
                <a:srgbClr val="000000"/>
              </a:solidFill>
              <a:uFill>
                <a:solidFill>
                  <a:srgbClr val="FFFFFF"/>
                </a:solidFill>
              </a:uFill>
              <a:latin typeface="Arial"/>
            </a:endParaRPr>
          </a:p>
        </p:txBody>
      </p:sp>
      <p:cxnSp>
        <p:nvCxnSpPr>
          <p:cNvPr id="13" name="Conector reto 12">
            <a:extLst>
              <a:ext uri="{FF2B5EF4-FFF2-40B4-BE49-F238E27FC236}">
                <a16:creationId xmlns:a16="http://schemas.microsoft.com/office/drawing/2014/main" id="{42EDF251-EA43-4579-ACAA-9753149EC526}"/>
              </a:ext>
            </a:extLst>
          </p:cNvPr>
          <p:cNvCxnSpPr/>
          <p:nvPr/>
        </p:nvCxnSpPr>
        <p:spPr>
          <a:xfrm>
            <a:off x="7985051" y="1679944"/>
            <a:ext cx="0"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22071AC9-008B-3F40-11A2-760D69A43E18}"/>
              </a:ext>
            </a:extLst>
          </p:cNvPr>
          <p:cNvPicPr>
            <a:picLocks noChangeAspect="1"/>
          </p:cNvPicPr>
          <p:nvPr/>
        </p:nvPicPr>
        <p:blipFill>
          <a:blip r:embed="rId3"/>
          <a:stretch>
            <a:fillRect/>
          </a:stretch>
        </p:blipFill>
        <p:spPr>
          <a:xfrm>
            <a:off x="132202" y="817151"/>
            <a:ext cx="8890611" cy="3942136"/>
          </a:xfrm>
          <a:prstGeom prst="rect">
            <a:avLst/>
          </a:prstGeom>
        </p:spPr>
      </p:pic>
    </p:spTree>
    <p:extLst>
      <p:ext uri="{BB962C8B-B14F-4D97-AF65-F5344CB8AC3E}">
        <p14:creationId xmlns:p14="http://schemas.microsoft.com/office/powerpoint/2010/main" val="4052750594"/>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flipH="1">
            <a:off x="1483254" y="1694587"/>
            <a:ext cx="3525977" cy="1754326"/>
          </a:xfrm>
          <a:prstGeom prst="rect">
            <a:avLst/>
          </a:prstGeom>
          <a:noFill/>
        </p:spPr>
        <p:txBody>
          <a:bodyPr wrap="square" rtlCol="0">
            <a:spAutoFit/>
          </a:bodyPr>
          <a:lstStyle/>
          <a:p>
            <a:r>
              <a:rPr lang="en-US" sz="3600" b="1" dirty="0">
                <a:solidFill>
                  <a:srgbClr val="118337"/>
                </a:solidFill>
              </a:rPr>
              <a:t>PORTARIA</a:t>
            </a:r>
          </a:p>
          <a:p>
            <a:r>
              <a:rPr lang="en-US" sz="3600" b="1" dirty="0">
                <a:solidFill>
                  <a:srgbClr val="118337"/>
                </a:solidFill>
              </a:rPr>
              <a:t>MTP nº 1.467, 02/06/2022</a:t>
            </a:r>
          </a:p>
        </p:txBody>
      </p:sp>
      <p:sp>
        <p:nvSpPr>
          <p:cNvPr id="4" name="Rectangle 3"/>
          <p:cNvSpPr/>
          <p:nvPr/>
        </p:nvSpPr>
        <p:spPr>
          <a:xfrm rot="16200000" flipV="1">
            <a:off x="607142" y="2547231"/>
            <a:ext cx="1541124" cy="68076"/>
          </a:xfrm>
          <a:prstGeom prst="rect">
            <a:avLst/>
          </a:prstGeom>
          <a:solidFill>
            <a:srgbClr val="1A9E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353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195336" y="85186"/>
            <a:ext cx="7492004" cy="830997"/>
          </a:xfrm>
          <a:prstGeom prst="rect">
            <a:avLst/>
          </a:prstGeom>
          <a:noFill/>
        </p:spPr>
        <p:txBody>
          <a:bodyPr wrap="square" rtlCol="0">
            <a:spAutoFit/>
          </a:bodyPr>
          <a:lstStyle/>
          <a:p>
            <a:r>
              <a:rPr lang="en-US" sz="2800" b="1" dirty="0">
                <a:solidFill>
                  <a:srgbClr val="118337"/>
                </a:solidFill>
              </a:rPr>
              <a:t>PORTARIA MTP nº 1.467, 02/06/2022</a:t>
            </a:r>
          </a:p>
          <a:p>
            <a:endParaRPr lang="en-US" sz="2000" b="1" dirty="0">
              <a:solidFill>
                <a:srgbClr val="008000"/>
              </a:solidFill>
            </a:endParaRPr>
          </a:p>
        </p:txBody>
      </p:sp>
      <p:sp>
        <p:nvSpPr>
          <p:cNvPr id="3" name="CaixaDeTexto 2"/>
          <p:cNvSpPr txBox="1"/>
          <p:nvPr/>
        </p:nvSpPr>
        <p:spPr>
          <a:xfrm>
            <a:off x="156147" y="827316"/>
            <a:ext cx="8831706" cy="3816429"/>
          </a:xfrm>
          <a:prstGeom prst="rect">
            <a:avLst/>
          </a:prstGeom>
          <a:noFill/>
        </p:spPr>
        <p:txBody>
          <a:bodyPr wrap="square" rtlCol="0">
            <a:spAutoFit/>
          </a:bodyPr>
          <a:lstStyle/>
          <a:p>
            <a:pPr algn="just"/>
            <a:r>
              <a:rPr lang="pt-BR" sz="2400" b="1" dirty="0">
                <a:solidFill>
                  <a:srgbClr val="118337"/>
                </a:solidFill>
              </a:rPr>
              <a:t>Art. 141.</a:t>
            </a:r>
            <a:r>
              <a:rPr lang="pt-BR" sz="2400" dirty="0"/>
              <a:t> A unidade gestora do RPPS, </a:t>
            </a:r>
            <a:r>
              <a:rPr lang="pt-BR" sz="2400" b="1" dirty="0">
                <a:solidFill>
                  <a:srgbClr val="118337"/>
                </a:solidFill>
              </a:rPr>
              <a:t>em caso de negociações diretas com títulos de emissão do Tesouro Nacional</a:t>
            </a:r>
            <a:r>
              <a:rPr lang="pt-BR" sz="2400" dirty="0"/>
              <a:t>, deverá observar os parâmetros </a:t>
            </a:r>
            <a:r>
              <a:rPr lang="pt-BR" sz="2400" dirty="0" err="1"/>
              <a:t>istos</a:t>
            </a:r>
            <a:r>
              <a:rPr lang="pt-BR" sz="2400" dirty="0"/>
              <a:t> no Anexo VIII, da Portaria MTP nº 1.467/22.</a:t>
            </a:r>
          </a:p>
          <a:p>
            <a:pPr algn="just"/>
            <a:endParaRPr lang="pt-BR" sz="2400" dirty="0"/>
          </a:p>
          <a:p>
            <a:r>
              <a:rPr lang="pt-BR" sz="2400" b="1" dirty="0">
                <a:solidFill>
                  <a:srgbClr val="118337"/>
                </a:solidFill>
              </a:rPr>
              <a:t>Art. 142. </a:t>
            </a:r>
            <a:r>
              <a:rPr lang="pt-BR" sz="2400" b="1" u="sng" dirty="0">
                <a:solidFill>
                  <a:srgbClr val="118337"/>
                </a:solidFill>
              </a:rPr>
              <a:t>É vedada</a:t>
            </a:r>
            <a:r>
              <a:rPr lang="pt-BR" sz="2400" dirty="0"/>
              <a:t>, nos termos de resolução do CMN, a aplicação dos recursos financeiros acumulados pelo RPPS em títulos:</a:t>
            </a:r>
          </a:p>
          <a:p>
            <a:endParaRPr lang="pt-BR" sz="1000" dirty="0"/>
          </a:p>
          <a:p>
            <a:r>
              <a:rPr lang="pt-BR" sz="2400" b="1" dirty="0">
                <a:solidFill>
                  <a:srgbClr val="118337"/>
                </a:solidFill>
              </a:rPr>
              <a:t>I</a:t>
            </a:r>
            <a:r>
              <a:rPr lang="pt-BR" sz="2400" dirty="0"/>
              <a:t> </a:t>
            </a:r>
            <a:r>
              <a:rPr lang="pt-BR" sz="2400" b="1" dirty="0">
                <a:solidFill>
                  <a:srgbClr val="118337"/>
                </a:solidFill>
              </a:rPr>
              <a:t>-</a:t>
            </a:r>
            <a:r>
              <a:rPr lang="pt-BR" sz="2400" dirty="0"/>
              <a:t> que não sejam emitidos pelo Tesouro Nacional;  </a:t>
            </a:r>
          </a:p>
          <a:p>
            <a:endParaRPr lang="pt-BR" sz="800" dirty="0"/>
          </a:p>
          <a:p>
            <a:r>
              <a:rPr lang="pt-BR" sz="2400" b="1" dirty="0">
                <a:solidFill>
                  <a:srgbClr val="118337"/>
                </a:solidFill>
              </a:rPr>
              <a:t>II</a:t>
            </a:r>
            <a:r>
              <a:rPr lang="pt-BR" sz="2400" dirty="0"/>
              <a:t> </a:t>
            </a:r>
            <a:r>
              <a:rPr lang="pt-BR" sz="2400" b="1" dirty="0">
                <a:solidFill>
                  <a:srgbClr val="118337"/>
                </a:solidFill>
              </a:rPr>
              <a:t>-</a:t>
            </a:r>
            <a:r>
              <a:rPr lang="pt-BR" sz="2400" dirty="0"/>
              <a:t> que não estejam registrados no SELIC; e </a:t>
            </a:r>
          </a:p>
          <a:p>
            <a:endParaRPr lang="pt-BR" sz="800" dirty="0"/>
          </a:p>
          <a:p>
            <a:r>
              <a:rPr lang="pt-BR" sz="2400" b="1" dirty="0">
                <a:solidFill>
                  <a:srgbClr val="118337"/>
                </a:solidFill>
              </a:rPr>
              <a:t>III -</a:t>
            </a:r>
            <a:r>
              <a:rPr lang="pt-BR" sz="2400" dirty="0"/>
              <a:t> emitidos por Estados, Distrito Federal ou Municípios.  </a:t>
            </a:r>
          </a:p>
        </p:txBody>
      </p:sp>
    </p:spTree>
    <p:extLst>
      <p:ext uri="{BB962C8B-B14F-4D97-AF65-F5344CB8AC3E}">
        <p14:creationId xmlns:p14="http://schemas.microsoft.com/office/powerpoint/2010/main" val="1043467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195336" y="85186"/>
            <a:ext cx="7492004" cy="830997"/>
          </a:xfrm>
          <a:prstGeom prst="rect">
            <a:avLst/>
          </a:prstGeom>
          <a:noFill/>
        </p:spPr>
        <p:txBody>
          <a:bodyPr wrap="square" rtlCol="0">
            <a:spAutoFit/>
          </a:bodyPr>
          <a:lstStyle/>
          <a:p>
            <a:r>
              <a:rPr lang="en-US" sz="2800" b="1" dirty="0">
                <a:solidFill>
                  <a:srgbClr val="118337"/>
                </a:solidFill>
              </a:rPr>
              <a:t>PORTARIA MTP nº 1.467, 02/06/2022</a:t>
            </a:r>
          </a:p>
          <a:p>
            <a:endParaRPr lang="en-US" sz="2000" b="1" dirty="0">
              <a:solidFill>
                <a:srgbClr val="008000"/>
              </a:solidFill>
            </a:endParaRPr>
          </a:p>
        </p:txBody>
      </p:sp>
      <p:sp>
        <p:nvSpPr>
          <p:cNvPr id="3" name="CaixaDeTexto 2"/>
          <p:cNvSpPr txBox="1"/>
          <p:nvPr/>
        </p:nvSpPr>
        <p:spPr>
          <a:xfrm>
            <a:off x="156147" y="827316"/>
            <a:ext cx="8831706" cy="3908762"/>
          </a:xfrm>
          <a:prstGeom prst="rect">
            <a:avLst/>
          </a:prstGeom>
          <a:noFill/>
        </p:spPr>
        <p:txBody>
          <a:bodyPr wrap="square" rtlCol="0">
            <a:spAutoFit/>
          </a:bodyPr>
          <a:lstStyle/>
          <a:p>
            <a:pPr algn="just"/>
            <a:r>
              <a:rPr lang="pt-BR" sz="2400" b="1" dirty="0">
                <a:solidFill>
                  <a:srgbClr val="118337"/>
                </a:solidFill>
              </a:rPr>
              <a:t>Art. 143. Deverão ser observados os princípios e normas de contabilidade aplicáveis </a:t>
            </a:r>
            <a:r>
              <a:rPr lang="pt-BR" sz="2400" b="1">
                <a:solidFill>
                  <a:srgbClr val="118337"/>
                </a:solidFill>
              </a:rPr>
              <a:t>ao setor </a:t>
            </a:r>
            <a:r>
              <a:rPr lang="pt-BR" sz="2400" b="1" dirty="0">
                <a:solidFill>
                  <a:srgbClr val="118337"/>
                </a:solidFill>
              </a:rPr>
              <a:t>público para o registro dos valores da carteira </a:t>
            </a:r>
            <a:r>
              <a:rPr lang="pt-BR" sz="2400" b="1">
                <a:solidFill>
                  <a:srgbClr val="118337"/>
                </a:solidFill>
              </a:rPr>
              <a:t>de investimentos </a:t>
            </a:r>
            <a:r>
              <a:rPr lang="pt-BR" sz="2400" b="1" dirty="0">
                <a:solidFill>
                  <a:srgbClr val="118337"/>
                </a:solidFill>
              </a:rPr>
              <a:t>do RPPS</a:t>
            </a:r>
            <a:r>
              <a:rPr lang="pt-BR" sz="2400" dirty="0"/>
              <a:t>, tendo por </a:t>
            </a:r>
            <a:r>
              <a:rPr lang="pt-BR" sz="2400"/>
              <a:t>base </a:t>
            </a:r>
            <a:r>
              <a:rPr lang="pt-BR" sz="2400" b="1">
                <a:solidFill>
                  <a:srgbClr val="118337"/>
                </a:solidFill>
              </a:rPr>
              <a:t>metodologias</a:t>
            </a:r>
            <a:r>
              <a:rPr lang="pt-BR" sz="2400" dirty="0"/>
              <a:t>, </a:t>
            </a:r>
            <a:r>
              <a:rPr lang="pt-BR" sz="2400" b="1" dirty="0">
                <a:solidFill>
                  <a:srgbClr val="118337"/>
                </a:solidFill>
              </a:rPr>
              <a:t>critérios e fontes de referência para precificação dos ativos</a:t>
            </a:r>
            <a:r>
              <a:rPr lang="pt-BR" sz="2400" dirty="0"/>
              <a:t>, </a:t>
            </a:r>
            <a:r>
              <a:rPr lang="pt-BR" sz="2400" b="1" dirty="0">
                <a:solidFill>
                  <a:srgbClr val="118337"/>
                </a:solidFill>
              </a:rPr>
              <a:t>estabelecidos na política </a:t>
            </a:r>
            <a:r>
              <a:rPr lang="pt-BR" sz="2400" b="1">
                <a:solidFill>
                  <a:srgbClr val="118337"/>
                </a:solidFill>
              </a:rPr>
              <a:t>de investimentos</a:t>
            </a:r>
            <a:r>
              <a:rPr lang="pt-BR" sz="2400" dirty="0"/>
              <a:t>, </a:t>
            </a:r>
            <a:r>
              <a:rPr lang="pt-BR" sz="2400" b="1" dirty="0">
                <a:solidFill>
                  <a:srgbClr val="118337"/>
                </a:solidFill>
              </a:rPr>
              <a:t>as normas da CVM </a:t>
            </a:r>
            <a:r>
              <a:rPr lang="pt-BR" sz="2400" dirty="0"/>
              <a:t>e </a:t>
            </a:r>
            <a:r>
              <a:rPr lang="pt-BR" sz="2400" b="1" dirty="0">
                <a:solidFill>
                  <a:srgbClr val="118337"/>
                </a:solidFill>
              </a:rPr>
              <a:t>do Banco Central do Brasil</a:t>
            </a:r>
            <a:r>
              <a:rPr lang="pt-BR" sz="2400" dirty="0"/>
              <a:t> e </a:t>
            </a:r>
            <a:r>
              <a:rPr lang="pt-BR" sz="2400" b="1" dirty="0">
                <a:solidFill>
                  <a:srgbClr val="118337"/>
                </a:solidFill>
              </a:rPr>
              <a:t>os parâmetros reconhecidos pelo mercado financeiro</a:t>
            </a:r>
            <a:r>
              <a:rPr lang="pt-BR" sz="2400" dirty="0"/>
              <a:t>. </a:t>
            </a:r>
          </a:p>
          <a:p>
            <a:pPr algn="just"/>
            <a:endParaRPr lang="pt-BR" sz="800" dirty="0"/>
          </a:p>
          <a:p>
            <a:pPr algn="just"/>
            <a:r>
              <a:rPr lang="pt-BR" sz="2400" b="1" dirty="0">
                <a:solidFill>
                  <a:srgbClr val="118337"/>
                </a:solidFill>
              </a:rPr>
              <a:t>Art. 144. Os ativos financeiros integrantes das carteiras dos RPPS devem ser registrados inicialmente </a:t>
            </a:r>
            <a:r>
              <a:rPr lang="pt-BR" sz="2400" b="1">
                <a:solidFill>
                  <a:srgbClr val="118337"/>
                </a:solidFill>
              </a:rPr>
              <a:t>pelo custo </a:t>
            </a:r>
            <a:r>
              <a:rPr lang="pt-BR" sz="2400" b="1" dirty="0">
                <a:solidFill>
                  <a:srgbClr val="118337"/>
                </a:solidFill>
              </a:rPr>
              <a:t>de aquisição</a:t>
            </a:r>
            <a:r>
              <a:rPr lang="pt-BR" sz="2400" dirty="0"/>
              <a:t>, formado pelo valor efetivamente pago, </a:t>
            </a:r>
            <a:r>
              <a:rPr lang="pt-BR" sz="2400" b="1" u="sng" dirty="0">
                <a:solidFill>
                  <a:srgbClr val="118337"/>
                </a:solidFill>
              </a:rPr>
              <a:t>além de corretagens </a:t>
            </a:r>
            <a:r>
              <a:rPr lang="pt-BR" sz="2400" b="1" u="sng">
                <a:solidFill>
                  <a:srgbClr val="118337"/>
                </a:solidFill>
              </a:rPr>
              <a:t>e emolumentos</a:t>
            </a:r>
            <a:r>
              <a:rPr lang="pt-BR" sz="2400" dirty="0"/>
              <a:t>. </a:t>
            </a:r>
          </a:p>
        </p:txBody>
      </p:sp>
    </p:spTree>
    <p:extLst>
      <p:ext uri="{BB962C8B-B14F-4D97-AF65-F5344CB8AC3E}">
        <p14:creationId xmlns:p14="http://schemas.microsoft.com/office/powerpoint/2010/main" val="366185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195336" y="85186"/>
            <a:ext cx="7492004" cy="830997"/>
          </a:xfrm>
          <a:prstGeom prst="rect">
            <a:avLst/>
          </a:prstGeom>
          <a:noFill/>
        </p:spPr>
        <p:txBody>
          <a:bodyPr wrap="square" rtlCol="0">
            <a:spAutoFit/>
          </a:bodyPr>
          <a:lstStyle/>
          <a:p>
            <a:r>
              <a:rPr lang="en-US" sz="2800" b="1" dirty="0">
                <a:solidFill>
                  <a:srgbClr val="118337"/>
                </a:solidFill>
              </a:rPr>
              <a:t>PORTARIA MTP nº 1.467, 02/06/2022</a:t>
            </a:r>
          </a:p>
          <a:p>
            <a:endParaRPr lang="en-US" sz="2000" b="1" dirty="0">
              <a:solidFill>
                <a:srgbClr val="008000"/>
              </a:solidFill>
            </a:endParaRPr>
          </a:p>
        </p:txBody>
      </p:sp>
      <p:sp>
        <p:nvSpPr>
          <p:cNvPr id="3" name="CaixaDeTexto 2"/>
          <p:cNvSpPr txBox="1"/>
          <p:nvPr/>
        </p:nvSpPr>
        <p:spPr>
          <a:xfrm>
            <a:off x="156147" y="827316"/>
            <a:ext cx="8831706" cy="4401205"/>
          </a:xfrm>
          <a:prstGeom prst="rect">
            <a:avLst/>
          </a:prstGeom>
          <a:noFill/>
        </p:spPr>
        <p:txBody>
          <a:bodyPr wrap="square" rtlCol="0">
            <a:spAutoFit/>
          </a:bodyPr>
          <a:lstStyle/>
          <a:p>
            <a:pPr algn="just"/>
            <a:r>
              <a:rPr lang="pt-BR" sz="2400" b="1" dirty="0">
                <a:solidFill>
                  <a:srgbClr val="118337"/>
                </a:solidFill>
              </a:rPr>
              <a:t>Art. 145. </a:t>
            </a:r>
            <a:r>
              <a:rPr lang="pt-BR" sz="2400" dirty="0"/>
              <a:t>Os ativos financeiros integrantes das carteiras dos RPPS </a:t>
            </a:r>
            <a:r>
              <a:rPr lang="pt-BR" sz="2400" b="1" dirty="0">
                <a:solidFill>
                  <a:srgbClr val="118337"/>
                </a:solidFill>
              </a:rPr>
              <a:t>poderão ser classificados nas seguintes categorias</a:t>
            </a:r>
            <a:r>
              <a:rPr lang="pt-BR" sz="2400" dirty="0"/>
              <a:t>, conforme critérios </a:t>
            </a:r>
            <a:r>
              <a:rPr lang="pt-BR" sz="2400" dirty="0" err="1"/>
              <a:t>istos</a:t>
            </a:r>
            <a:r>
              <a:rPr lang="pt-BR" sz="2400" dirty="0"/>
              <a:t> no Anexo VIII, da Portaria 1.467/22:</a:t>
            </a:r>
          </a:p>
          <a:p>
            <a:pPr algn="just"/>
            <a:endParaRPr lang="pt-BR" sz="800" dirty="0"/>
          </a:p>
          <a:p>
            <a:r>
              <a:rPr lang="pt-BR" sz="2400" b="1" dirty="0">
                <a:solidFill>
                  <a:srgbClr val="118337"/>
                </a:solidFill>
              </a:rPr>
              <a:t>I</a:t>
            </a:r>
            <a:r>
              <a:rPr lang="pt-BR" sz="2400" dirty="0"/>
              <a:t> - disponíveis para negociação futura ou para venda imediata; ou</a:t>
            </a:r>
            <a:endParaRPr lang="pt-BR" sz="800" dirty="0"/>
          </a:p>
          <a:p>
            <a:r>
              <a:rPr lang="pt-BR" sz="800" dirty="0"/>
              <a:t> </a:t>
            </a:r>
          </a:p>
          <a:p>
            <a:r>
              <a:rPr lang="pt-BR" sz="2400" b="1" dirty="0">
                <a:solidFill>
                  <a:srgbClr val="118337"/>
                </a:solidFill>
              </a:rPr>
              <a:t>II </a:t>
            </a:r>
            <a:r>
              <a:rPr lang="pt-BR" sz="2400" dirty="0"/>
              <a:t>- </a:t>
            </a:r>
            <a:r>
              <a:rPr lang="pt-BR" sz="2400" b="1" u="sng" dirty="0">
                <a:solidFill>
                  <a:srgbClr val="118337"/>
                </a:solidFill>
              </a:rPr>
              <a:t>mantidos até o vencimento</a:t>
            </a:r>
            <a:r>
              <a:rPr lang="pt-BR" sz="2400" dirty="0"/>
              <a:t>. </a:t>
            </a:r>
          </a:p>
          <a:p>
            <a:endParaRPr lang="pt-BR" sz="2400" dirty="0"/>
          </a:p>
          <a:p>
            <a:pPr algn="just"/>
            <a:r>
              <a:rPr lang="pt-BR" sz="2400" b="1" dirty="0">
                <a:solidFill>
                  <a:srgbClr val="118337"/>
                </a:solidFill>
              </a:rPr>
              <a:t>Art. 146. Poderá ser realizada a reclassificação dos ativos da categoria de </a:t>
            </a:r>
            <a:r>
              <a:rPr lang="pt-BR" sz="2400" dirty="0"/>
              <a:t>mantidos até o vencimento para a categoria de ativos disponíveis para negociação, ou vice-versa, na forma </a:t>
            </a:r>
            <a:r>
              <a:rPr lang="pt-BR" sz="2400" dirty="0" err="1"/>
              <a:t>ista</a:t>
            </a:r>
            <a:r>
              <a:rPr lang="pt-BR" sz="2400" dirty="0"/>
              <a:t> no Anexo VIII. </a:t>
            </a:r>
          </a:p>
          <a:p>
            <a:pPr algn="just"/>
            <a:endParaRPr lang="pt-BR" sz="2400" dirty="0"/>
          </a:p>
        </p:txBody>
      </p:sp>
    </p:spTree>
    <p:extLst>
      <p:ext uri="{BB962C8B-B14F-4D97-AF65-F5344CB8AC3E}">
        <p14:creationId xmlns:p14="http://schemas.microsoft.com/office/powerpoint/2010/main" val="2382342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46474" y="85186"/>
            <a:ext cx="7492004" cy="830997"/>
          </a:xfrm>
          <a:prstGeom prst="rect">
            <a:avLst/>
          </a:prstGeom>
          <a:noFill/>
        </p:spPr>
        <p:txBody>
          <a:bodyPr wrap="square" rtlCol="0">
            <a:spAutoFit/>
          </a:bodyPr>
          <a:lstStyle/>
          <a:p>
            <a:r>
              <a:rPr lang="en-US" sz="2800" b="1" dirty="0">
                <a:solidFill>
                  <a:srgbClr val="118337"/>
                </a:solidFill>
              </a:rPr>
              <a:t>PORTARIA MTP nº 1.467, 02/06/2022, ANEXO VIII</a:t>
            </a:r>
          </a:p>
          <a:p>
            <a:endParaRPr lang="en-US" sz="2000" b="1" dirty="0">
              <a:solidFill>
                <a:srgbClr val="008000"/>
              </a:solidFill>
            </a:endParaRPr>
          </a:p>
        </p:txBody>
      </p:sp>
      <p:sp>
        <p:nvSpPr>
          <p:cNvPr id="3" name="CaixaDeTexto 2"/>
          <p:cNvSpPr txBox="1"/>
          <p:nvPr/>
        </p:nvSpPr>
        <p:spPr>
          <a:xfrm>
            <a:off x="156147" y="827316"/>
            <a:ext cx="8831706" cy="4647426"/>
          </a:xfrm>
          <a:prstGeom prst="rect">
            <a:avLst/>
          </a:prstGeom>
          <a:noFill/>
        </p:spPr>
        <p:txBody>
          <a:bodyPr wrap="square" rtlCol="0">
            <a:spAutoFit/>
          </a:bodyPr>
          <a:lstStyle/>
          <a:p>
            <a:pPr algn="just"/>
            <a:r>
              <a:rPr lang="pt-BR" sz="2400" b="1" dirty="0">
                <a:solidFill>
                  <a:srgbClr val="118337"/>
                </a:solidFill>
              </a:rPr>
              <a:t>Art. 2º. </a:t>
            </a:r>
            <a:r>
              <a:rPr lang="pt-BR" sz="2400" dirty="0"/>
              <a:t>A </a:t>
            </a:r>
            <a:r>
              <a:rPr lang="pt-BR" sz="2400"/>
              <a:t>unidade gestora </a:t>
            </a:r>
            <a:r>
              <a:rPr lang="pt-BR" sz="2400" dirty="0"/>
              <a:t>do RPPS, em caso de negociações diretas com títulos de emissão do Tesouro Nacional, deverá comprovar:</a:t>
            </a:r>
            <a:endParaRPr lang="pt-BR" sz="800" dirty="0"/>
          </a:p>
          <a:p>
            <a:pPr algn="just"/>
            <a:r>
              <a:rPr lang="pt-BR" sz="800" dirty="0"/>
              <a:t> </a:t>
            </a:r>
          </a:p>
          <a:p>
            <a:pPr algn="ctr"/>
            <a:r>
              <a:rPr lang="pt-BR" sz="1600" dirty="0">
                <a:solidFill>
                  <a:srgbClr val="008000"/>
                </a:solidFill>
              </a:rPr>
              <a:t>......................................................</a:t>
            </a:r>
          </a:p>
          <a:p>
            <a:pPr algn="just"/>
            <a:endParaRPr lang="pt-BR" sz="800" dirty="0"/>
          </a:p>
          <a:p>
            <a:pPr algn="just"/>
            <a:r>
              <a:rPr lang="pt-BR" sz="2400" b="1" dirty="0">
                <a:solidFill>
                  <a:srgbClr val="118337"/>
                </a:solidFill>
              </a:rPr>
              <a:t>I -</a:t>
            </a:r>
            <a:r>
              <a:rPr lang="pt-BR" sz="2400" dirty="0"/>
              <a:t> a consulta às informações divulgadas por entidades representativas de participantes do mercado financeiro e de capitais reconhecidamente idôneas pela sua transparência e elevado padrão técnico na difusão de preços e taxas dos títulos, e a sua utilização como referência nas negociações </a:t>
            </a:r>
            <a:r>
              <a:rPr lang="pt-BR" sz="2400" b="1" dirty="0">
                <a:solidFill>
                  <a:srgbClr val="118337"/>
                </a:solidFill>
              </a:rPr>
              <a:t>(ANBIMA), </a:t>
            </a:r>
            <a:r>
              <a:rPr lang="pt-BR" sz="2400" dirty="0"/>
              <a:t>bem como, ao volume, preços, e taxas das operações registradas no </a:t>
            </a:r>
            <a:r>
              <a:rPr lang="pt-BR" sz="2400" b="1" dirty="0">
                <a:solidFill>
                  <a:srgbClr val="118337"/>
                </a:solidFill>
              </a:rPr>
              <a:t>SELIC</a:t>
            </a:r>
            <a:r>
              <a:rPr lang="pt-BR" sz="2400" dirty="0"/>
              <a:t>, </a:t>
            </a:r>
            <a:r>
              <a:rPr lang="pt-BR" sz="2400" b="1" u="sng" dirty="0">
                <a:solidFill>
                  <a:srgbClr val="118337"/>
                </a:solidFill>
              </a:rPr>
              <a:t>antes do </a:t>
            </a:r>
            <a:r>
              <a:rPr lang="pt-BR" sz="2400" b="1" u="sng">
                <a:solidFill>
                  <a:srgbClr val="118337"/>
                </a:solidFill>
              </a:rPr>
              <a:t>efetivo fechamento </a:t>
            </a:r>
            <a:r>
              <a:rPr lang="pt-BR" sz="2400" b="1" u="sng" dirty="0">
                <a:solidFill>
                  <a:srgbClr val="118337"/>
                </a:solidFill>
              </a:rPr>
              <a:t>da operação</a:t>
            </a:r>
            <a:r>
              <a:rPr lang="pt-BR" sz="2400" dirty="0"/>
              <a:t>; </a:t>
            </a:r>
          </a:p>
          <a:p>
            <a:pPr algn="just"/>
            <a:endParaRPr lang="pt-BR" sz="2400" dirty="0"/>
          </a:p>
          <a:p>
            <a:pPr algn="just"/>
            <a:endParaRPr lang="pt-BR" sz="2400" dirty="0"/>
          </a:p>
        </p:txBody>
      </p:sp>
    </p:spTree>
    <p:extLst>
      <p:ext uri="{BB962C8B-B14F-4D97-AF65-F5344CB8AC3E}">
        <p14:creationId xmlns:p14="http://schemas.microsoft.com/office/powerpoint/2010/main" val="38034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flipH="1">
            <a:off x="492754" y="2133918"/>
            <a:ext cx="4325826" cy="1569660"/>
          </a:xfrm>
          <a:prstGeom prst="rect">
            <a:avLst/>
          </a:prstGeom>
          <a:noFill/>
        </p:spPr>
        <p:txBody>
          <a:bodyPr wrap="square" rtlCol="0">
            <a:spAutoFit/>
          </a:bodyPr>
          <a:lstStyle/>
          <a:p>
            <a:r>
              <a:rPr lang="en-US" sz="3200" b="1" dirty="0">
                <a:solidFill>
                  <a:srgbClr val="118337"/>
                </a:solidFill>
              </a:rPr>
              <a:t>CENÁRIO</a:t>
            </a:r>
          </a:p>
          <a:p>
            <a:r>
              <a:rPr lang="en-US" sz="3200" b="1" dirty="0">
                <a:solidFill>
                  <a:srgbClr val="118337"/>
                </a:solidFill>
              </a:rPr>
              <a:t>MACROECONÔMICO</a:t>
            </a:r>
          </a:p>
          <a:p>
            <a:r>
              <a:rPr lang="en-US" sz="3200" b="1" dirty="0">
                <a:solidFill>
                  <a:srgbClr val="118337"/>
                </a:solidFill>
              </a:rPr>
              <a:t>ATUAL</a:t>
            </a:r>
          </a:p>
        </p:txBody>
      </p:sp>
      <p:sp>
        <p:nvSpPr>
          <p:cNvPr id="4" name="Rectangle 3"/>
          <p:cNvSpPr/>
          <p:nvPr/>
        </p:nvSpPr>
        <p:spPr>
          <a:xfrm rot="16200000" flipV="1">
            <a:off x="-338588" y="2868751"/>
            <a:ext cx="1388141" cy="45724"/>
          </a:xfrm>
          <a:prstGeom prst="rect">
            <a:avLst/>
          </a:prstGeom>
          <a:solidFill>
            <a:srgbClr val="1A9E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4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46474" y="85186"/>
            <a:ext cx="7492004" cy="830997"/>
          </a:xfrm>
          <a:prstGeom prst="rect">
            <a:avLst/>
          </a:prstGeom>
          <a:noFill/>
        </p:spPr>
        <p:txBody>
          <a:bodyPr wrap="square" rtlCol="0">
            <a:spAutoFit/>
          </a:bodyPr>
          <a:lstStyle/>
          <a:p>
            <a:r>
              <a:rPr lang="en-US" sz="2800" b="1" dirty="0">
                <a:solidFill>
                  <a:srgbClr val="118337"/>
                </a:solidFill>
              </a:rPr>
              <a:t>PORTARIA MTP nº 1.467, 02/06/2022, ANEXO VIII</a:t>
            </a:r>
          </a:p>
          <a:p>
            <a:endParaRPr lang="en-US" sz="2000" b="1" dirty="0">
              <a:solidFill>
                <a:srgbClr val="008000"/>
              </a:solidFill>
            </a:endParaRPr>
          </a:p>
        </p:txBody>
      </p:sp>
      <p:sp>
        <p:nvSpPr>
          <p:cNvPr id="3" name="CaixaDeTexto 2"/>
          <p:cNvSpPr txBox="1"/>
          <p:nvPr/>
        </p:nvSpPr>
        <p:spPr>
          <a:xfrm>
            <a:off x="156147" y="827316"/>
            <a:ext cx="8831706" cy="4524315"/>
          </a:xfrm>
          <a:prstGeom prst="rect">
            <a:avLst/>
          </a:prstGeom>
          <a:noFill/>
        </p:spPr>
        <p:txBody>
          <a:bodyPr wrap="square" rtlCol="0">
            <a:spAutoFit/>
          </a:bodyPr>
          <a:lstStyle/>
          <a:p>
            <a:pPr algn="just"/>
            <a:r>
              <a:rPr lang="pt-BR" sz="2400" b="1" dirty="0">
                <a:solidFill>
                  <a:srgbClr val="118337"/>
                </a:solidFill>
              </a:rPr>
              <a:t>Art. 2º ......................(Continuação):</a:t>
            </a:r>
            <a:endParaRPr lang="pt-BR" sz="2400" dirty="0"/>
          </a:p>
          <a:p>
            <a:pPr algn="just"/>
            <a:endParaRPr lang="pt-BR" sz="2400" dirty="0"/>
          </a:p>
          <a:p>
            <a:pPr algn="just"/>
            <a:r>
              <a:rPr lang="pt-BR" sz="2400" b="1" dirty="0">
                <a:solidFill>
                  <a:srgbClr val="118337"/>
                </a:solidFill>
              </a:rPr>
              <a:t>II -</a:t>
            </a:r>
            <a:r>
              <a:rPr lang="pt-BR" sz="2400" dirty="0"/>
              <a:t> a </a:t>
            </a:r>
            <a:r>
              <a:rPr lang="pt-BR" sz="2400" b="1" u="sng" dirty="0">
                <a:solidFill>
                  <a:srgbClr val="118337"/>
                </a:solidFill>
              </a:rPr>
              <a:t>utilização de plataformas eletrônicas</a:t>
            </a:r>
            <a:r>
              <a:rPr lang="pt-BR" sz="2400" b="1" dirty="0">
                <a:solidFill>
                  <a:srgbClr val="118337"/>
                </a:solidFill>
              </a:rPr>
              <a:t> </a:t>
            </a:r>
            <a:r>
              <a:rPr lang="pt-BR" sz="2400" dirty="0"/>
              <a:t>administradas por </a:t>
            </a:r>
            <a:r>
              <a:rPr lang="pt-BR" sz="2400"/>
              <a:t>sistemas autorizados </a:t>
            </a:r>
            <a:r>
              <a:rPr lang="pt-BR" sz="2400" dirty="0"/>
              <a:t>a funcionar pelo Banco Central do Brasil ou pela CVM </a:t>
            </a:r>
            <a:r>
              <a:rPr lang="pt-BR" sz="2400" b="1" u="sng" dirty="0">
                <a:solidFill>
                  <a:srgbClr val="118337"/>
                </a:solidFill>
              </a:rPr>
              <a:t>ou que as aquisições foram efetuadas em ofertas públicas do Tesouro Nacional, por intermédio das instituições regularmente habilitadas</a:t>
            </a:r>
            <a:r>
              <a:rPr lang="pt-BR" sz="2400" dirty="0"/>
              <a:t>; </a:t>
            </a:r>
          </a:p>
          <a:p>
            <a:pPr algn="just"/>
            <a:endParaRPr lang="pt-BR" sz="2400" dirty="0"/>
          </a:p>
          <a:p>
            <a:pPr algn="just"/>
            <a:r>
              <a:rPr lang="pt-BR" sz="2400" b="1" dirty="0">
                <a:solidFill>
                  <a:srgbClr val="118337"/>
                </a:solidFill>
              </a:rPr>
              <a:t>III</a:t>
            </a:r>
            <a:r>
              <a:rPr lang="pt-BR" sz="2400" dirty="0"/>
              <a:t> - o registro do valor e do volume dos títulos efetivamente negociados; e </a:t>
            </a:r>
          </a:p>
          <a:p>
            <a:pPr algn="just"/>
            <a:endParaRPr lang="pt-BR" sz="2400" dirty="0"/>
          </a:p>
          <a:p>
            <a:pPr algn="just"/>
            <a:endParaRPr lang="pt-BR" sz="2400" dirty="0"/>
          </a:p>
        </p:txBody>
      </p:sp>
    </p:spTree>
    <p:extLst>
      <p:ext uri="{BB962C8B-B14F-4D97-AF65-F5344CB8AC3E}">
        <p14:creationId xmlns:p14="http://schemas.microsoft.com/office/powerpoint/2010/main" val="143768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46474" y="85186"/>
            <a:ext cx="7492004" cy="830997"/>
          </a:xfrm>
          <a:prstGeom prst="rect">
            <a:avLst/>
          </a:prstGeom>
          <a:noFill/>
        </p:spPr>
        <p:txBody>
          <a:bodyPr wrap="square" rtlCol="0">
            <a:spAutoFit/>
          </a:bodyPr>
          <a:lstStyle/>
          <a:p>
            <a:r>
              <a:rPr lang="en-US" sz="2800" b="1" dirty="0">
                <a:solidFill>
                  <a:srgbClr val="118337"/>
                </a:solidFill>
              </a:rPr>
              <a:t>PORTARIA MTP nº 1.467, 02/06/2022, ANEXO VIII</a:t>
            </a:r>
          </a:p>
          <a:p>
            <a:endParaRPr lang="en-US" sz="2000" b="1" dirty="0">
              <a:solidFill>
                <a:srgbClr val="008000"/>
              </a:solidFill>
            </a:endParaRPr>
          </a:p>
        </p:txBody>
      </p:sp>
      <p:sp>
        <p:nvSpPr>
          <p:cNvPr id="3" name="CaixaDeTexto 2"/>
          <p:cNvSpPr txBox="1"/>
          <p:nvPr/>
        </p:nvSpPr>
        <p:spPr>
          <a:xfrm>
            <a:off x="156147" y="827316"/>
            <a:ext cx="8831706" cy="4031873"/>
          </a:xfrm>
          <a:prstGeom prst="rect">
            <a:avLst/>
          </a:prstGeom>
          <a:noFill/>
        </p:spPr>
        <p:txBody>
          <a:bodyPr wrap="square" rtlCol="0">
            <a:spAutoFit/>
          </a:bodyPr>
          <a:lstStyle/>
          <a:p>
            <a:pPr algn="just"/>
            <a:r>
              <a:rPr lang="pt-BR" sz="2400" b="1" dirty="0">
                <a:solidFill>
                  <a:srgbClr val="118337"/>
                </a:solidFill>
              </a:rPr>
              <a:t>Art. 2º ......................(Continuação):</a:t>
            </a:r>
            <a:endParaRPr lang="pt-BR" sz="2400" dirty="0"/>
          </a:p>
          <a:p>
            <a:pPr algn="just"/>
            <a:endParaRPr lang="pt-BR" sz="800" dirty="0"/>
          </a:p>
          <a:p>
            <a:pPr algn="just"/>
            <a:r>
              <a:rPr lang="pt-BR" sz="2400" b="1" dirty="0">
                <a:solidFill>
                  <a:srgbClr val="118337"/>
                </a:solidFill>
              </a:rPr>
              <a:t>IV -</a:t>
            </a:r>
            <a:r>
              <a:rPr lang="pt-BR" sz="2400" dirty="0"/>
              <a:t> </a:t>
            </a:r>
            <a:r>
              <a:rPr lang="pt-BR" sz="2400" b="1" dirty="0">
                <a:solidFill>
                  <a:srgbClr val="118337"/>
                </a:solidFill>
              </a:rPr>
              <a:t>que os títulos estão sob a titularidade do RPPS</a:t>
            </a:r>
            <a:r>
              <a:rPr lang="pt-BR" sz="2400" dirty="0"/>
              <a:t>, com base nas informações de sistema de registro, de custódia ou de liquidação financeira, sejam depositados perante depositário central (SELIC). </a:t>
            </a:r>
          </a:p>
          <a:p>
            <a:pPr algn="just"/>
            <a:endParaRPr lang="pt-BR" sz="800" dirty="0"/>
          </a:p>
          <a:p>
            <a:pPr algn="just"/>
            <a:r>
              <a:rPr lang="pt-BR" sz="2400" b="1" dirty="0">
                <a:solidFill>
                  <a:srgbClr val="118337"/>
                </a:solidFill>
              </a:rPr>
              <a:t>Parágrafo único. </a:t>
            </a:r>
            <a:r>
              <a:rPr lang="pt-BR" sz="2400" dirty="0"/>
              <a:t>Além de consulta às taxas e preços na forma do inciso I do caput, no dia das negociações, deverão ser verificados os registros no SELIC das operações do dia anterior, conforme informações divulgadas pelo Banco Central do Brasil ou pelas entidades representativas de participantes do mercado financeiro e de capitais. </a:t>
            </a:r>
          </a:p>
        </p:txBody>
      </p:sp>
    </p:spTree>
    <p:extLst>
      <p:ext uri="{BB962C8B-B14F-4D97-AF65-F5344CB8AC3E}">
        <p14:creationId xmlns:p14="http://schemas.microsoft.com/office/powerpoint/2010/main" val="392339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46474" y="85186"/>
            <a:ext cx="7492004" cy="830997"/>
          </a:xfrm>
          <a:prstGeom prst="rect">
            <a:avLst/>
          </a:prstGeom>
          <a:noFill/>
        </p:spPr>
        <p:txBody>
          <a:bodyPr wrap="square" rtlCol="0">
            <a:spAutoFit/>
          </a:bodyPr>
          <a:lstStyle/>
          <a:p>
            <a:r>
              <a:rPr lang="en-US" sz="2800" b="1" dirty="0">
                <a:solidFill>
                  <a:srgbClr val="118337"/>
                </a:solidFill>
              </a:rPr>
              <a:t>PORTARIA MTP nº 1.467, 02/06/2022, ANEXO VIII</a:t>
            </a:r>
          </a:p>
          <a:p>
            <a:endParaRPr lang="en-US" sz="2000" b="1" dirty="0">
              <a:solidFill>
                <a:srgbClr val="008000"/>
              </a:solidFill>
            </a:endParaRPr>
          </a:p>
        </p:txBody>
      </p:sp>
      <p:sp>
        <p:nvSpPr>
          <p:cNvPr id="3" name="CaixaDeTexto 2"/>
          <p:cNvSpPr txBox="1"/>
          <p:nvPr/>
        </p:nvSpPr>
        <p:spPr>
          <a:xfrm>
            <a:off x="156147" y="827316"/>
            <a:ext cx="8831706" cy="4524315"/>
          </a:xfrm>
          <a:prstGeom prst="rect">
            <a:avLst/>
          </a:prstGeom>
          <a:noFill/>
        </p:spPr>
        <p:txBody>
          <a:bodyPr wrap="square" rtlCol="0">
            <a:spAutoFit/>
          </a:bodyPr>
          <a:lstStyle/>
          <a:p>
            <a:pPr algn="just"/>
            <a:r>
              <a:rPr lang="pt-BR" sz="2400" b="1" dirty="0">
                <a:solidFill>
                  <a:srgbClr val="118337"/>
                </a:solidFill>
              </a:rPr>
              <a:t>Art. 3º. </a:t>
            </a:r>
            <a:r>
              <a:rPr lang="pt-BR" sz="2400" dirty="0"/>
              <a:t>A plataforma eletrônica de negociação deverá garantir que o preço e taxa a ser negociado na aquisição ou venda do título decorra de condições normais de mercado, impossibilitando a criação de condições artificiais de oferta ou de demanda e a adoção de práticas não equitativas pelos participantes.</a:t>
            </a:r>
          </a:p>
          <a:p>
            <a:pPr algn="just"/>
            <a:endParaRPr lang="pt-BR" sz="2400" dirty="0"/>
          </a:p>
          <a:p>
            <a:pPr algn="just"/>
            <a:r>
              <a:rPr lang="pt-BR" sz="2400" b="1" dirty="0">
                <a:solidFill>
                  <a:srgbClr val="118337"/>
                </a:solidFill>
              </a:rPr>
              <a:t>Art. 4º. </a:t>
            </a:r>
            <a:r>
              <a:rPr lang="pt-BR" sz="2400" dirty="0"/>
              <a:t>Para comprovação de operações realizadas em ofertas públicas do Tesouro Nacional, a </a:t>
            </a:r>
            <a:r>
              <a:rPr lang="pt-BR" sz="2400"/>
              <a:t>unidade gestora </a:t>
            </a:r>
            <a:r>
              <a:rPr lang="pt-BR" sz="2400" dirty="0"/>
              <a:t>deverá arquivar </a:t>
            </a:r>
            <a:r>
              <a:rPr lang="pt-BR" sz="2400"/>
              <a:t>os documentos </a:t>
            </a:r>
            <a:r>
              <a:rPr lang="pt-BR" sz="2400" dirty="0"/>
              <a:t>de comunicação com a instituição que participou do leilão. </a:t>
            </a:r>
          </a:p>
          <a:p>
            <a:pPr algn="just"/>
            <a:endParaRPr lang="pt-BR" sz="2400" dirty="0"/>
          </a:p>
          <a:p>
            <a:pPr algn="just"/>
            <a:endParaRPr lang="pt-BR" sz="2400" dirty="0"/>
          </a:p>
        </p:txBody>
      </p:sp>
    </p:spTree>
    <p:extLst>
      <p:ext uri="{BB962C8B-B14F-4D97-AF65-F5344CB8AC3E}">
        <p14:creationId xmlns:p14="http://schemas.microsoft.com/office/powerpoint/2010/main" val="1863128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46474" y="85186"/>
            <a:ext cx="7492004" cy="830997"/>
          </a:xfrm>
          <a:prstGeom prst="rect">
            <a:avLst/>
          </a:prstGeom>
          <a:noFill/>
        </p:spPr>
        <p:txBody>
          <a:bodyPr wrap="square" rtlCol="0">
            <a:spAutoFit/>
          </a:bodyPr>
          <a:lstStyle/>
          <a:p>
            <a:r>
              <a:rPr lang="en-US" sz="2800" b="1" dirty="0">
                <a:solidFill>
                  <a:srgbClr val="118337"/>
                </a:solidFill>
              </a:rPr>
              <a:t>PORTARIA MTP nº 1.467, 02/06/2022, ANEXO VIII</a:t>
            </a:r>
          </a:p>
          <a:p>
            <a:endParaRPr lang="en-US" sz="2000" b="1" dirty="0">
              <a:solidFill>
                <a:srgbClr val="008000"/>
              </a:solidFill>
            </a:endParaRPr>
          </a:p>
        </p:txBody>
      </p:sp>
      <p:sp>
        <p:nvSpPr>
          <p:cNvPr id="3" name="CaixaDeTexto 2"/>
          <p:cNvSpPr txBox="1"/>
          <p:nvPr/>
        </p:nvSpPr>
        <p:spPr>
          <a:xfrm>
            <a:off x="156147" y="827316"/>
            <a:ext cx="8831706" cy="3416320"/>
          </a:xfrm>
          <a:prstGeom prst="rect">
            <a:avLst/>
          </a:prstGeom>
          <a:noFill/>
        </p:spPr>
        <p:txBody>
          <a:bodyPr wrap="square" rtlCol="0">
            <a:spAutoFit/>
          </a:bodyPr>
          <a:lstStyle/>
          <a:p>
            <a:pPr algn="just"/>
            <a:r>
              <a:rPr lang="pt-BR" sz="2400" b="1" dirty="0">
                <a:solidFill>
                  <a:srgbClr val="118337"/>
                </a:solidFill>
              </a:rPr>
              <a:t>Art. 5º. </a:t>
            </a:r>
            <a:r>
              <a:rPr lang="pt-BR" sz="2400" dirty="0"/>
              <a:t>Os ativos financeiros integrantes das carteiras dos RPPS </a:t>
            </a:r>
            <a:r>
              <a:rPr lang="pt-BR" sz="2400" b="1" dirty="0">
                <a:solidFill>
                  <a:srgbClr val="118337"/>
                </a:solidFill>
              </a:rPr>
              <a:t>poderão ser classificados nas seguintes categorias</a:t>
            </a:r>
            <a:r>
              <a:rPr lang="pt-BR" sz="2400" dirty="0"/>
              <a:t>, conforme critérios estabelecidos no referido Anexo VIII: </a:t>
            </a:r>
          </a:p>
          <a:p>
            <a:pPr algn="just"/>
            <a:endParaRPr lang="pt-BR" sz="2400" dirty="0"/>
          </a:p>
          <a:p>
            <a:pPr algn="just"/>
            <a:r>
              <a:rPr lang="pt-BR" sz="2400" b="1" dirty="0">
                <a:solidFill>
                  <a:srgbClr val="118337"/>
                </a:solidFill>
              </a:rPr>
              <a:t>I</a:t>
            </a:r>
            <a:r>
              <a:rPr lang="pt-BR" sz="2400" dirty="0"/>
              <a:t> </a:t>
            </a:r>
            <a:r>
              <a:rPr lang="pt-BR" sz="2400" b="1" dirty="0">
                <a:solidFill>
                  <a:srgbClr val="118337"/>
                </a:solidFill>
              </a:rPr>
              <a:t>-</a:t>
            </a:r>
            <a:r>
              <a:rPr lang="pt-BR" sz="2400" dirty="0"/>
              <a:t> disponíveis para negociação futura ou para venda imediata; ou </a:t>
            </a:r>
          </a:p>
          <a:p>
            <a:pPr algn="just"/>
            <a:endParaRPr lang="pt-BR" sz="2400" dirty="0"/>
          </a:p>
          <a:p>
            <a:pPr algn="just"/>
            <a:r>
              <a:rPr lang="pt-BR" sz="2400" b="1" dirty="0">
                <a:solidFill>
                  <a:srgbClr val="118337"/>
                </a:solidFill>
              </a:rPr>
              <a:t>II - </a:t>
            </a:r>
            <a:r>
              <a:rPr lang="pt-BR" sz="2400" b="1" u="sng" dirty="0">
                <a:solidFill>
                  <a:srgbClr val="118337"/>
                </a:solidFill>
              </a:rPr>
              <a:t>mantidos até </a:t>
            </a:r>
            <a:r>
              <a:rPr lang="pt-BR" sz="2400" b="1" u="sng">
                <a:solidFill>
                  <a:srgbClr val="118337"/>
                </a:solidFill>
              </a:rPr>
              <a:t>o vencimento. </a:t>
            </a:r>
            <a:endParaRPr lang="pt-BR" sz="2400" b="1" u="sng" dirty="0">
              <a:solidFill>
                <a:srgbClr val="118337"/>
              </a:solidFill>
            </a:endParaRPr>
          </a:p>
          <a:p>
            <a:pPr algn="just"/>
            <a:endParaRPr lang="pt-BR" sz="2400" dirty="0"/>
          </a:p>
          <a:p>
            <a:pPr algn="just"/>
            <a:endParaRPr lang="pt-BR" sz="2400" dirty="0"/>
          </a:p>
        </p:txBody>
      </p:sp>
    </p:spTree>
    <p:extLst>
      <p:ext uri="{BB962C8B-B14F-4D97-AF65-F5344CB8AC3E}">
        <p14:creationId xmlns:p14="http://schemas.microsoft.com/office/powerpoint/2010/main" val="4590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46474" y="85186"/>
            <a:ext cx="7492004" cy="830997"/>
          </a:xfrm>
          <a:prstGeom prst="rect">
            <a:avLst/>
          </a:prstGeom>
          <a:noFill/>
        </p:spPr>
        <p:txBody>
          <a:bodyPr wrap="square" rtlCol="0">
            <a:spAutoFit/>
          </a:bodyPr>
          <a:lstStyle/>
          <a:p>
            <a:r>
              <a:rPr lang="en-US" sz="2800" b="1" dirty="0">
                <a:solidFill>
                  <a:srgbClr val="118337"/>
                </a:solidFill>
              </a:rPr>
              <a:t>PORTARIA MTP nº 1.467, 02/06/2022, ANEXO VIII</a:t>
            </a:r>
          </a:p>
          <a:p>
            <a:endParaRPr lang="en-US" sz="2000" b="1" dirty="0">
              <a:solidFill>
                <a:srgbClr val="008000"/>
              </a:solidFill>
            </a:endParaRPr>
          </a:p>
        </p:txBody>
      </p:sp>
      <p:sp>
        <p:nvSpPr>
          <p:cNvPr id="3" name="CaixaDeTexto 2"/>
          <p:cNvSpPr txBox="1"/>
          <p:nvPr/>
        </p:nvSpPr>
        <p:spPr>
          <a:xfrm>
            <a:off x="156147" y="827316"/>
            <a:ext cx="8831706" cy="4524315"/>
          </a:xfrm>
          <a:prstGeom prst="rect">
            <a:avLst/>
          </a:prstGeom>
          <a:noFill/>
        </p:spPr>
        <p:txBody>
          <a:bodyPr wrap="square" rtlCol="0">
            <a:spAutoFit/>
          </a:bodyPr>
          <a:lstStyle/>
          <a:p>
            <a:pPr algn="just"/>
            <a:r>
              <a:rPr lang="pt-BR" sz="2400" b="1" dirty="0">
                <a:solidFill>
                  <a:srgbClr val="118337"/>
                </a:solidFill>
              </a:rPr>
              <a:t>Art. 7º. </a:t>
            </a:r>
            <a:r>
              <a:rPr lang="pt-BR" sz="2400" b="1" u="sng" dirty="0">
                <a:solidFill>
                  <a:srgbClr val="118337"/>
                </a:solidFill>
              </a:rPr>
              <a:t>Os ativos da categoria de mantidos até </a:t>
            </a:r>
            <a:r>
              <a:rPr lang="pt-BR" sz="2400" b="1" u="sng">
                <a:solidFill>
                  <a:srgbClr val="118337"/>
                </a:solidFill>
              </a:rPr>
              <a:t>o vencimento </a:t>
            </a:r>
            <a:r>
              <a:rPr lang="pt-BR" sz="2400" dirty="0"/>
              <a:t>deverão ser contabilizados pelos </a:t>
            </a:r>
            <a:r>
              <a:rPr lang="pt-BR" sz="2400"/>
              <a:t>seus custos </a:t>
            </a:r>
            <a:r>
              <a:rPr lang="pt-BR" sz="2400" dirty="0"/>
              <a:t>de aquisição, acrescidos </a:t>
            </a:r>
            <a:r>
              <a:rPr lang="pt-BR" sz="2400"/>
              <a:t>dos rendimentos </a:t>
            </a:r>
            <a:r>
              <a:rPr lang="pt-BR" sz="2400" dirty="0"/>
              <a:t>auferidos, </a:t>
            </a:r>
            <a:r>
              <a:rPr lang="pt-BR" sz="2400" b="1" dirty="0">
                <a:solidFill>
                  <a:srgbClr val="118337"/>
                </a:solidFill>
              </a:rPr>
              <a:t>devendo ser atendidos os seguintes parâmetros: </a:t>
            </a:r>
          </a:p>
          <a:p>
            <a:pPr algn="just"/>
            <a:endParaRPr lang="pt-BR" sz="1200" b="1" dirty="0">
              <a:solidFill>
                <a:srgbClr val="118337"/>
              </a:solidFill>
            </a:endParaRPr>
          </a:p>
          <a:p>
            <a:pPr algn="just"/>
            <a:r>
              <a:rPr lang="pt-BR" sz="2400" b="1" dirty="0">
                <a:solidFill>
                  <a:srgbClr val="118337"/>
                </a:solidFill>
              </a:rPr>
              <a:t>I - </a:t>
            </a:r>
            <a:r>
              <a:rPr lang="pt-BR" sz="2400" dirty="0"/>
              <a:t>demonstração da capacidade financeira do RPPS de mantê-los em carteira até </a:t>
            </a:r>
            <a:r>
              <a:rPr lang="pt-BR" sz="2400"/>
              <a:t>o vencimento </a:t>
            </a:r>
            <a:r>
              <a:rPr lang="pt-BR" sz="2400" dirty="0"/>
              <a:t>(</a:t>
            </a:r>
            <a:r>
              <a:rPr lang="pt-BR" sz="2400" b="1" dirty="0">
                <a:solidFill>
                  <a:srgbClr val="118337"/>
                </a:solidFill>
              </a:rPr>
              <a:t>ELABORAÇÃO DE ESTUDO DE ALM - PASSIVO</a:t>
            </a:r>
            <a:r>
              <a:rPr lang="pt-BR" sz="2400" dirty="0"/>
              <a:t>); </a:t>
            </a:r>
          </a:p>
          <a:p>
            <a:endParaRPr lang="pt-BR" sz="1200" dirty="0"/>
          </a:p>
          <a:p>
            <a:pPr algn="just"/>
            <a:r>
              <a:rPr lang="pt-BR" sz="2400" b="1" dirty="0">
                <a:solidFill>
                  <a:srgbClr val="118337"/>
                </a:solidFill>
              </a:rPr>
              <a:t>II - </a:t>
            </a:r>
            <a:r>
              <a:rPr lang="pt-BR" sz="2400" dirty="0"/>
              <a:t>demonstração, de forma inequívoca, pela </a:t>
            </a:r>
            <a:r>
              <a:rPr lang="pt-BR" sz="2400"/>
              <a:t>unidade gestora</a:t>
            </a:r>
            <a:r>
              <a:rPr lang="pt-BR" sz="2400" dirty="0"/>
              <a:t>, da intenção de mantê-los até </a:t>
            </a:r>
            <a:r>
              <a:rPr lang="pt-BR" sz="2400"/>
              <a:t>o vencimento </a:t>
            </a:r>
            <a:r>
              <a:rPr lang="pt-BR" sz="2400" b="1" dirty="0">
                <a:solidFill>
                  <a:srgbClr val="118337"/>
                </a:solidFill>
              </a:rPr>
              <a:t>(DECLARAÇÃO FORMAL)</a:t>
            </a:r>
            <a:r>
              <a:rPr lang="pt-BR" sz="2400" dirty="0"/>
              <a:t>; </a:t>
            </a:r>
          </a:p>
          <a:p>
            <a:pPr algn="just"/>
            <a:endParaRPr lang="pt-BR" sz="2400" dirty="0"/>
          </a:p>
          <a:p>
            <a:pPr algn="just"/>
            <a:endParaRPr lang="pt-BR" sz="2400" dirty="0"/>
          </a:p>
        </p:txBody>
      </p:sp>
    </p:spTree>
    <p:extLst>
      <p:ext uri="{BB962C8B-B14F-4D97-AF65-F5344CB8AC3E}">
        <p14:creationId xmlns:p14="http://schemas.microsoft.com/office/powerpoint/2010/main" val="19155765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3"/>
          <p:cNvSpPr txBox="1"/>
          <p:nvPr/>
        </p:nvSpPr>
        <p:spPr>
          <a:xfrm>
            <a:off x="46474" y="85186"/>
            <a:ext cx="7492004" cy="830997"/>
          </a:xfrm>
          <a:prstGeom prst="rect">
            <a:avLst/>
          </a:prstGeom>
          <a:noFill/>
        </p:spPr>
        <p:txBody>
          <a:bodyPr wrap="square" rtlCol="0">
            <a:spAutoFit/>
          </a:bodyPr>
          <a:lstStyle/>
          <a:p>
            <a:r>
              <a:rPr lang="en-US" sz="2800" b="1" dirty="0">
                <a:solidFill>
                  <a:srgbClr val="118337"/>
                </a:solidFill>
              </a:rPr>
              <a:t>PORTARIA MTP nº 1.467, 02/06/2022, ANEXO VIII</a:t>
            </a:r>
          </a:p>
          <a:p>
            <a:endParaRPr lang="en-US" sz="2000" b="1" dirty="0">
              <a:solidFill>
                <a:srgbClr val="008000"/>
              </a:solidFill>
            </a:endParaRPr>
          </a:p>
        </p:txBody>
      </p:sp>
      <p:sp>
        <p:nvSpPr>
          <p:cNvPr id="3" name="CaixaDeTexto 2"/>
          <p:cNvSpPr txBox="1"/>
          <p:nvPr/>
        </p:nvSpPr>
        <p:spPr>
          <a:xfrm>
            <a:off x="156147" y="827316"/>
            <a:ext cx="8831706" cy="4893647"/>
          </a:xfrm>
          <a:prstGeom prst="rect">
            <a:avLst/>
          </a:prstGeom>
          <a:noFill/>
        </p:spPr>
        <p:txBody>
          <a:bodyPr wrap="square" rtlCol="0">
            <a:spAutoFit/>
          </a:bodyPr>
          <a:lstStyle/>
          <a:p>
            <a:pPr algn="just"/>
            <a:r>
              <a:rPr lang="pt-BR" sz="2400" b="1" dirty="0">
                <a:solidFill>
                  <a:srgbClr val="118337"/>
                </a:solidFill>
              </a:rPr>
              <a:t>Art. 7º. ......................(Continuação):</a:t>
            </a:r>
            <a:endParaRPr lang="pt-BR" sz="2400" dirty="0"/>
          </a:p>
          <a:p>
            <a:pPr algn="just"/>
            <a:endParaRPr lang="pt-BR" sz="1200" dirty="0"/>
          </a:p>
          <a:p>
            <a:pPr algn="just"/>
            <a:r>
              <a:rPr lang="pt-BR" sz="2400" b="1" dirty="0">
                <a:solidFill>
                  <a:srgbClr val="118337"/>
                </a:solidFill>
              </a:rPr>
              <a:t>III - </a:t>
            </a:r>
            <a:r>
              <a:rPr lang="pt-BR" sz="2400" dirty="0"/>
              <a:t>compatibilidade com os prazos e taxas das obrigações presentes e futuras do RPPS (</a:t>
            </a:r>
            <a:r>
              <a:rPr lang="pt-BR" sz="2400" b="1" dirty="0">
                <a:solidFill>
                  <a:srgbClr val="118337"/>
                </a:solidFill>
              </a:rPr>
              <a:t>ELABORAÇÃO DE ESTUDO DE ALM - ATIVO</a:t>
            </a:r>
            <a:r>
              <a:rPr lang="pt-BR" sz="2400" dirty="0"/>
              <a:t>); </a:t>
            </a:r>
          </a:p>
          <a:p>
            <a:pPr algn="just"/>
            <a:endParaRPr lang="pt-BR" sz="1200" dirty="0"/>
          </a:p>
          <a:p>
            <a:pPr algn="just"/>
            <a:r>
              <a:rPr lang="pt-BR" sz="2400" b="1" dirty="0">
                <a:solidFill>
                  <a:srgbClr val="118337"/>
                </a:solidFill>
              </a:rPr>
              <a:t>IV -</a:t>
            </a:r>
            <a:r>
              <a:rPr lang="pt-BR" sz="2400" dirty="0"/>
              <a:t> classificação contábil e controle separados dos ativos disponíveis para negociação; e </a:t>
            </a:r>
          </a:p>
          <a:p>
            <a:pPr algn="just"/>
            <a:endParaRPr lang="pt-BR" sz="1200" dirty="0"/>
          </a:p>
          <a:p>
            <a:pPr algn="just"/>
            <a:r>
              <a:rPr lang="pt-BR" sz="2400" b="1" dirty="0">
                <a:solidFill>
                  <a:srgbClr val="118337"/>
                </a:solidFill>
              </a:rPr>
              <a:t>V </a:t>
            </a:r>
            <a:r>
              <a:rPr lang="pt-BR" sz="2400" b="1">
                <a:solidFill>
                  <a:srgbClr val="118337"/>
                </a:solidFill>
              </a:rPr>
              <a:t>- </a:t>
            </a:r>
            <a:r>
              <a:rPr lang="pt-BR" sz="2400"/>
              <a:t>obrigatoriedade </a:t>
            </a:r>
            <a:r>
              <a:rPr lang="pt-BR" sz="2400" dirty="0"/>
              <a:t>de divulgação das informações relativas aos ativos adquiridos, </a:t>
            </a:r>
            <a:r>
              <a:rPr lang="pt-BR" sz="2400"/>
              <a:t>ao impacto </a:t>
            </a:r>
            <a:r>
              <a:rPr lang="pt-BR" sz="2400" dirty="0"/>
              <a:t>nos resultados atuariais e </a:t>
            </a:r>
            <a:r>
              <a:rPr lang="pt-BR" sz="2400"/>
              <a:t>aos requisitos e procedimentos </a:t>
            </a:r>
            <a:r>
              <a:rPr lang="pt-BR" sz="2400" dirty="0"/>
              <a:t>contábeis, na hipótese de alteração da forma de precificação dos ativos. </a:t>
            </a:r>
          </a:p>
          <a:p>
            <a:pPr algn="just"/>
            <a:endParaRPr lang="pt-BR" sz="2400" dirty="0"/>
          </a:p>
          <a:p>
            <a:pPr algn="just"/>
            <a:endParaRPr lang="pt-BR" sz="2400" dirty="0"/>
          </a:p>
        </p:txBody>
      </p:sp>
    </p:spTree>
    <p:extLst>
      <p:ext uri="{BB962C8B-B14F-4D97-AF65-F5344CB8AC3E}">
        <p14:creationId xmlns:p14="http://schemas.microsoft.com/office/powerpoint/2010/main" val="369545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flipH="1">
            <a:off x="1571539" y="2195562"/>
            <a:ext cx="3525977" cy="1569660"/>
          </a:xfrm>
          <a:prstGeom prst="rect">
            <a:avLst/>
          </a:prstGeom>
          <a:noFill/>
        </p:spPr>
        <p:txBody>
          <a:bodyPr wrap="square" rtlCol="0">
            <a:spAutoFit/>
          </a:bodyPr>
          <a:lstStyle/>
          <a:p>
            <a:r>
              <a:rPr lang="en-US" sz="3200" b="1" dirty="0">
                <a:solidFill>
                  <a:srgbClr val="118337"/>
                </a:solidFill>
              </a:rPr>
              <a:t>MARCAÇÃO </a:t>
            </a:r>
          </a:p>
          <a:p>
            <a:r>
              <a:rPr lang="en-US" sz="3200" b="1" dirty="0">
                <a:solidFill>
                  <a:srgbClr val="118337"/>
                </a:solidFill>
              </a:rPr>
              <a:t>A MERCADO</a:t>
            </a:r>
          </a:p>
          <a:p>
            <a:r>
              <a:rPr lang="en-US" sz="3200" b="1" dirty="0">
                <a:solidFill>
                  <a:srgbClr val="118337"/>
                </a:solidFill>
              </a:rPr>
              <a:t>(</a:t>
            </a:r>
            <a:r>
              <a:rPr lang="en-US" sz="3200" b="1" i="1" dirty="0" err="1">
                <a:solidFill>
                  <a:srgbClr val="118337"/>
                </a:solidFill>
              </a:rPr>
              <a:t>MtM</a:t>
            </a:r>
            <a:r>
              <a:rPr lang="en-US" sz="3200" b="1" dirty="0">
                <a:solidFill>
                  <a:srgbClr val="118337"/>
                </a:solidFill>
              </a:rPr>
              <a:t>)</a:t>
            </a:r>
          </a:p>
        </p:txBody>
      </p:sp>
      <p:sp>
        <p:nvSpPr>
          <p:cNvPr id="4" name="Rectangle 3"/>
          <p:cNvSpPr/>
          <p:nvPr/>
        </p:nvSpPr>
        <p:spPr>
          <a:xfrm rot="16200000" flipV="1">
            <a:off x="650428" y="2958521"/>
            <a:ext cx="1567679" cy="45723"/>
          </a:xfrm>
          <a:prstGeom prst="rect">
            <a:avLst/>
          </a:prstGeom>
          <a:solidFill>
            <a:srgbClr val="1A9E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64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1"/>
          <p:cNvPicPr/>
          <p:nvPr/>
        </p:nvPicPr>
        <p:blipFill>
          <a:blip r:embed="rId2"/>
          <a:stretch/>
        </p:blipFill>
        <p:spPr>
          <a:xfrm>
            <a:off x="0" y="0"/>
            <a:ext cx="9143640" cy="5143320"/>
          </a:xfrm>
          <a:prstGeom prst="rect">
            <a:avLst/>
          </a:prstGeom>
          <a:ln>
            <a:noFill/>
          </a:ln>
        </p:spPr>
      </p:pic>
      <p:sp>
        <p:nvSpPr>
          <p:cNvPr id="58" name="CustomShape 1"/>
          <p:cNvSpPr/>
          <p:nvPr/>
        </p:nvSpPr>
        <p:spPr>
          <a:xfrm>
            <a:off x="14760" y="85320"/>
            <a:ext cx="656172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pt-BR" sz="2400" b="1" strike="noStrike" spc="-1">
                <a:solidFill>
                  <a:srgbClr val="0033CC"/>
                </a:solidFill>
                <a:uFill>
                  <a:solidFill>
                    <a:srgbClr val="FFFFFF"/>
                  </a:solidFill>
                </a:uFill>
                <a:latin typeface="Calibri"/>
              </a:rPr>
              <a:t>MARCAÇÃO</a:t>
            </a:r>
            <a:r>
              <a:rPr lang="pt-BR" sz="2400" b="1" strike="noStrike" spc="-1">
                <a:solidFill>
                  <a:srgbClr val="008000"/>
                </a:solidFill>
                <a:uFill>
                  <a:solidFill>
                    <a:srgbClr val="FFFFFF"/>
                  </a:solidFill>
                </a:uFill>
                <a:latin typeface="Calibri"/>
              </a:rPr>
              <a:t> </a:t>
            </a:r>
            <a:r>
              <a:rPr lang="pt-BR" sz="2400" b="1" strike="noStrike" spc="-1">
                <a:solidFill>
                  <a:srgbClr val="0033CC"/>
                </a:solidFill>
                <a:uFill>
                  <a:solidFill>
                    <a:srgbClr val="FFFFFF"/>
                  </a:solidFill>
                </a:uFill>
                <a:latin typeface="Calibri"/>
              </a:rPr>
              <a:t>NA CURVA </a:t>
            </a:r>
            <a:r>
              <a:rPr lang="pt-BR" sz="2400" b="1" strike="noStrike" spc="-1">
                <a:solidFill>
                  <a:srgbClr val="008000"/>
                </a:solidFill>
                <a:uFill>
                  <a:solidFill>
                    <a:srgbClr val="FFFFFF"/>
                  </a:solidFill>
                </a:uFill>
                <a:latin typeface="Calibri"/>
              </a:rPr>
              <a:t>X </a:t>
            </a:r>
            <a:r>
              <a:rPr lang="pt-BR" sz="2400" b="1" strike="noStrike" spc="-1">
                <a:solidFill>
                  <a:srgbClr val="FF0000"/>
                </a:solidFill>
                <a:uFill>
                  <a:solidFill>
                    <a:srgbClr val="FFFFFF"/>
                  </a:solidFill>
                </a:uFill>
                <a:latin typeface="Calibri"/>
              </a:rPr>
              <a:t>MARCAÇÃO A MERCADO</a:t>
            </a:r>
            <a:endParaRPr lang="pt-BR" sz="1800" b="0" strike="noStrike" spc="-1">
              <a:solidFill>
                <a:srgbClr val="000000"/>
              </a:solidFill>
              <a:uFill>
                <a:solidFill>
                  <a:srgbClr val="FFFFFF"/>
                </a:solidFill>
              </a:uFill>
              <a:latin typeface="Arial"/>
            </a:endParaRPr>
          </a:p>
        </p:txBody>
      </p:sp>
      <p:sp>
        <p:nvSpPr>
          <p:cNvPr id="59" name="CustomShape 2"/>
          <p:cNvSpPr/>
          <p:nvPr/>
        </p:nvSpPr>
        <p:spPr>
          <a:xfrm>
            <a:off x="989280" y="809280"/>
            <a:ext cx="7292520" cy="3496680"/>
          </a:xfrm>
          <a:prstGeom prst="rect">
            <a:avLst/>
          </a:prstGeom>
          <a:gradFill>
            <a:gsLst>
              <a:gs pos="0">
                <a:schemeClr val="folHlink"/>
              </a:gs>
              <a:gs pos="100000">
                <a:schemeClr val="bg1"/>
              </a:gs>
            </a:gsLst>
            <a:lin ang="0"/>
          </a:gradFill>
          <a:ln w="9360">
            <a:noFill/>
          </a:ln>
        </p:spPr>
        <p:style>
          <a:lnRef idx="0">
            <a:scrgbClr r="0" g="0" b="0"/>
          </a:lnRef>
          <a:fillRef idx="0">
            <a:scrgbClr r="0" g="0" b="0"/>
          </a:fillRef>
          <a:effectRef idx="0">
            <a:scrgbClr r="0" g="0" b="0"/>
          </a:effectRef>
          <a:fontRef idx="minor"/>
        </p:style>
        <p:txBody>
          <a:bodyPr/>
          <a:lstStyle/>
          <a:p>
            <a:endParaRPr lang="pt-BR" dirty="0"/>
          </a:p>
        </p:txBody>
      </p:sp>
      <p:sp>
        <p:nvSpPr>
          <p:cNvPr id="60" name="CustomShape 3"/>
          <p:cNvSpPr/>
          <p:nvPr/>
        </p:nvSpPr>
        <p:spPr>
          <a:xfrm>
            <a:off x="3233160" y="4376160"/>
            <a:ext cx="2804760" cy="27936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400" b="0" strike="noStrike" spc="-1" dirty="0">
                <a:solidFill>
                  <a:srgbClr val="000000"/>
                </a:solidFill>
                <a:uFill>
                  <a:solidFill>
                    <a:srgbClr val="FFFFFF"/>
                  </a:solidFill>
                </a:uFill>
                <a:latin typeface="Calibri"/>
              </a:rPr>
              <a:t>TEMPO</a:t>
            </a:r>
            <a:endParaRPr lang="pt-BR" sz="1800" b="0" strike="noStrike" spc="-1" dirty="0">
              <a:solidFill>
                <a:srgbClr val="000000"/>
              </a:solidFill>
              <a:uFill>
                <a:solidFill>
                  <a:srgbClr val="FFFFFF"/>
                </a:solidFill>
              </a:uFill>
              <a:latin typeface="Arial"/>
            </a:endParaRPr>
          </a:p>
        </p:txBody>
      </p:sp>
      <p:sp>
        <p:nvSpPr>
          <p:cNvPr id="61" name="Line 4"/>
          <p:cNvSpPr/>
          <p:nvPr/>
        </p:nvSpPr>
        <p:spPr>
          <a:xfrm flipV="1">
            <a:off x="1149480" y="1298880"/>
            <a:ext cx="6972120" cy="2928600"/>
          </a:xfrm>
          <a:prstGeom prst="line">
            <a:avLst/>
          </a:prstGeom>
          <a:ln w="31680">
            <a:solidFill>
              <a:srgbClr val="0000FF"/>
            </a:solidFill>
            <a:round/>
          </a:ln>
        </p:spPr>
        <p:style>
          <a:lnRef idx="0">
            <a:scrgbClr r="0" g="0" b="0"/>
          </a:lnRef>
          <a:fillRef idx="0">
            <a:scrgbClr r="0" g="0" b="0"/>
          </a:fillRef>
          <a:effectRef idx="0">
            <a:scrgbClr r="0" g="0" b="0"/>
          </a:effectRef>
          <a:fontRef idx="minor"/>
        </p:style>
        <p:txBody>
          <a:bodyPr/>
          <a:lstStyle/>
          <a:p>
            <a:endParaRPr lang="pt-BR"/>
          </a:p>
        </p:txBody>
      </p:sp>
      <p:sp>
        <p:nvSpPr>
          <p:cNvPr id="62" name="CustomShape 5"/>
          <p:cNvSpPr/>
          <p:nvPr/>
        </p:nvSpPr>
        <p:spPr>
          <a:xfrm>
            <a:off x="1149480" y="1298880"/>
            <a:ext cx="6972120" cy="2983680"/>
          </a:xfrm>
          <a:custGeom>
            <a:avLst/>
            <a:gdLst/>
            <a:ahLst/>
            <a:cxnLst/>
            <a:rect l="l" t="t" r="r" b="b"/>
            <a:pathLst>
              <a:path w="4128" h="2048">
                <a:moveTo>
                  <a:pt x="0" y="1968"/>
                </a:moveTo>
                <a:cubicBezTo>
                  <a:pt x="40" y="1688"/>
                  <a:pt x="80" y="1408"/>
                  <a:pt x="336" y="1392"/>
                </a:cubicBezTo>
                <a:cubicBezTo>
                  <a:pt x="592" y="1376"/>
                  <a:pt x="1248" y="2048"/>
                  <a:pt x="1536" y="1872"/>
                </a:cubicBezTo>
                <a:cubicBezTo>
                  <a:pt x="1824" y="1696"/>
                  <a:pt x="1824" y="368"/>
                  <a:pt x="2064" y="336"/>
                </a:cubicBezTo>
                <a:cubicBezTo>
                  <a:pt x="2304" y="304"/>
                  <a:pt x="2736" y="1688"/>
                  <a:pt x="2976" y="1680"/>
                </a:cubicBezTo>
                <a:cubicBezTo>
                  <a:pt x="3216" y="1672"/>
                  <a:pt x="3312" y="568"/>
                  <a:pt x="3504" y="288"/>
                </a:cubicBezTo>
                <a:cubicBezTo>
                  <a:pt x="3696" y="8"/>
                  <a:pt x="4024" y="48"/>
                  <a:pt x="4128" y="0"/>
                </a:cubicBezTo>
              </a:path>
            </a:pathLst>
          </a:custGeom>
          <a:noFill/>
          <a:ln w="31680">
            <a:solidFill>
              <a:srgbClr val="FF0000"/>
            </a:solidFill>
            <a:round/>
          </a:ln>
        </p:spPr>
        <p:style>
          <a:lnRef idx="0">
            <a:scrgbClr r="0" g="0" b="0"/>
          </a:lnRef>
          <a:fillRef idx="0">
            <a:scrgbClr r="0" g="0" b="0"/>
          </a:fillRef>
          <a:effectRef idx="0">
            <a:scrgbClr r="0" g="0" b="0"/>
          </a:effectRef>
          <a:fontRef idx="minor"/>
        </p:style>
        <p:txBody>
          <a:bodyPr/>
          <a:lstStyle/>
          <a:p>
            <a:endParaRPr lang="pt-BR"/>
          </a:p>
        </p:txBody>
      </p:sp>
      <p:sp>
        <p:nvSpPr>
          <p:cNvPr id="63" name="CustomShape 6"/>
          <p:cNvSpPr/>
          <p:nvPr/>
        </p:nvSpPr>
        <p:spPr>
          <a:xfrm>
            <a:off x="1790640" y="949320"/>
            <a:ext cx="2163600" cy="768960"/>
          </a:xfrm>
          <a:prstGeom prst="rect">
            <a:avLst/>
          </a:prstGeom>
          <a:solidFill>
            <a:schemeClr val="bg1"/>
          </a:solidFill>
          <a:ln w="9360">
            <a:solidFill>
              <a:schemeClr val="tx1"/>
            </a:solidFill>
            <a:miter/>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2000" b="0" strike="noStrike" spc="-1">
                <a:solidFill>
                  <a:srgbClr val="000000"/>
                </a:solidFill>
                <a:uFill>
                  <a:solidFill>
                    <a:srgbClr val="FFFFFF"/>
                  </a:solidFill>
                </a:uFill>
                <a:latin typeface="Calibri"/>
              </a:rPr>
              <a:t>       CURVA</a:t>
            </a:r>
            <a:endParaRPr lang="pt-BR" sz="1800" b="0" strike="noStrike" spc="-1">
              <a:solidFill>
                <a:srgbClr val="000000"/>
              </a:solidFill>
              <a:uFill>
                <a:solidFill>
                  <a:srgbClr val="FFFFFF"/>
                </a:solidFill>
              </a:uFill>
              <a:latin typeface="Arial"/>
            </a:endParaRPr>
          </a:p>
          <a:p>
            <a:pPr>
              <a:lnSpc>
                <a:spcPct val="100000"/>
              </a:lnSpc>
            </a:pPr>
            <a:r>
              <a:rPr lang="pt-BR" sz="2000" b="0" strike="noStrike" spc="-1">
                <a:solidFill>
                  <a:srgbClr val="000000"/>
                </a:solidFill>
                <a:uFill>
                  <a:solidFill>
                    <a:srgbClr val="FFFFFF"/>
                  </a:solidFill>
                </a:uFill>
                <a:latin typeface="Calibri"/>
              </a:rPr>
              <a:t>       MERCADO</a:t>
            </a:r>
            <a:endParaRPr lang="pt-BR" sz="1800" b="0" strike="noStrike" spc="-1">
              <a:solidFill>
                <a:srgbClr val="000000"/>
              </a:solidFill>
              <a:uFill>
                <a:solidFill>
                  <a:srgbClr val="FFFFFF"/>
                </a:solidFill>
              </a:uFill>
              <a:latin typeface="Arial"/>
            </a:endParaRPr>
          </a:p>
        </p:txBody>
      </p:sp>
      <p:sp>
        <p:nvSpPr>
          <p:cNvPr id="64" name="Line 7"/>
          <p:cNvSpPr/>
          <p:nvPr/>
        </p:nvSpPr>
        <p:spPr>
          <a:xfrm flipH="1">
            <a:off x="1870560" y="1228680"/>
            <a:ext cx="370800" cy="1440"/>
          </a:xfrm>
          <a:prstGeom prst="line">
            <a:avLst/>
          </a:prstGeom>
          <a:ln w="19080">
            <a:solidFill>
              <a:srgbClr val="0000FF"/>
            </a:solidFill>
            <a:round/>
          </a:ln>
        </p:spPr>
        <p:style>
          <a:lnRef idx="0">
            <a:scrgbClr r="0" g="0" b="0"/>
          </a:lnRef>
          <a:fillRef idx="0">
            <a:scrgbClr r="0" g="0" b="0"/>
          </a:fillRef>
          <a:effectRef idx="0">
            <a:scrgbClr r="0" g="0" b="0"/>
          </a:effectRef>
          <a:fontRef idx="minor"/>
        </p:style>
        <p:txBody>
          <a:bodyPr/>
          <a:lstStyle/>
          <a:p>
            <a:endParaRPr lang="pt-BR"/>
          </a:p>
        </p:txBody>
      </p:sp>
      <p:sp>
        <p:nvSpPr>
          <p:cNvPr id="65" name="Line 8"/>
          <p:cNvSpPr/>
          <p:nvPr/>
        </p:nvSpPr>
        <p:spPr>
          <a:xfrm flipH="1">
            <a:off x="1870560" y="1508400"/>
            <a:ext cx="370800" cy="1440"/>
          </a:xfrm>
          <a:prstGeom prst="line">
            <a:avLst/>
          </a:prstGeom>
          <a:ln w="19080">
            <a:solidFill>
              <a:srgbClr val="FF0000"/>
            </a:solidFill>
            <a:round/>
          </a:ln>
        </p:spPr>
        <p:style>
          <a:lnRef idx="0">
            <a:scrgbClr r="0" g="0" b="0"/>
          </a:lnRef>
          <a:fillRef idx="0">
            <a:scrgbClr r="0" g="0" b="0"/>
          </a:fillRef>
          <a:effectRef idx="0">
            <a:scrgbClr r="0" g="0" b="0"/>
          </a:effectRef>
          <a:fontRef idx="minor"/>
        </p:style>
        <p:txBody>
          <a:bodyPr lIns="90000" tIns="45000" rIns="90000" bIns="45000" anchor="ctr" anchorCtr="1"/>
          <a:lstStyle/>
          <a:p>
            <a:pPr>
              <a:lnSpc>
                <a:spcPct val="100000"/>
              </a:lnSpc>
            </a:pPr>
            <a:r>
              <a:rPr lang="pt-BR" sz="1800" b="0" strike="noStrike" spc="-1">
                <a:solidFill>
                  <a:srgbClr val="000000"/>
                </a:solidFill>
                <a:uFill>
                  <a:solidFill>
                    <a:srgbClr val="FFFFFF"/>
                  </a:solidFill>
                </a:uFill>
                <a:latin typeface="Calibri"/>
              </a:rPr>
              <a:t>  </a:t>
            </a:r>
            <a:endParaRPr lang="pt-BR" sz="1800" b="0" strike="noStrike" spc="-1">
              <a:solidFill>
                <a:srgbClr val="000000"/>
              </a:solidFill>
              <a:uFill>
                <a:solidFill>
                  <a:srgbClr val="FFFFFF"/>
                </a:solidFill>
              </a:uFill>
              <a:latin typeface="Arial"/>
            </a:endParaRPr>
          </a:p>
        </p:txBody>
      </p:sp>
      <p:sp>
        <p:nvSpPr>
          <p:cNvPr id="66" name="CustomShape 9"/>
          <p:cNvSpPr/>
          <p:nvPr/>
        </p:nvSpPr>
        <p:spPr>
          <a:xfrm rot="16200000">
            <a:off x="-474840" y="2223000"/>
            <a:ext cx="2447640" cy="320040"/>
          </a:xfrm>
          <a:prstGeom prst="rect">
            <a:avLst/>
          </a:prstGeom>
          <a:noFill/>
          <a:ln w="9360">
            <a:noFill/>
          </a:ln>
        </p:spPr>
        <p:style>
          <a:lnRef idx="0">
            <a:scrgbClr r="0" g="0" b="0"/>
          </a:lnRef>
          <a:fillRef idx="0">
            <a:scrgbClr r="0" g="0" b="0"/>
          </a:fillRef>
          <a:effectRef idx="0">
            <a:scrgbClr r="0" g="0" b="0"/>
          </a:effectRef>
          <a:fontRef idx="minor"/>
        </p:style>
        <p:txBody>
          <a:bodyPr wrap="none" lIns="90000" tIns="45000" rIns="90000" bIns="45000" anchor="ctr"/>
          <a:lstStyle/>
          <a:p>
            <a:pPr>
              <a:lnSpc>
                <a:spcPct val="100000"/>
              </a:lnSpc>
            </a:pPr>
            <a:r>
              <a:rPr lang="pt-BR" sz="1400" b="0" strike="noStrike" spc="-1">
                <a:solidFill>
                  <a:srgbClr val="000000"/>
                </a:solidFill>
                <a:uFill>
                  <a:solidFill>
                    <a:srgbClr val="FFFFFF"/>
                  </a:solidFill>
                </a:uFill>
                <a:latin typeface="Calibri"/>
              </a:rPr>
              <a:t>RENTABILIDADE</a:t>
            </a:r>
            <a:endParaRPr lang="pt-BR" sz="18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1064198086"/>
      </p:ext>
    </p:extLst>
  </p:cSld>
  <p:clrMapOvr>
    <a:masterClrMapping/>
  </p:clrMapOvr>
  <p:transition spd="med">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flipH="1">
            <a:off x="739342" y="2500248"/>
            <a:ext cx="4243623" cy="1077218"/>
          </a:xfrm>
          <a:prstGeom prst="rect">
            <a:avLst/>
          </a:prstGeom>
          <a:noFill/>
        </p:spPr>
        <p:txBody>
          <a:bodyPr wrap="square" rtlCol="0">
            <a:spAutoFit/>
          </a:bodyPr>
          <a:lstStyle/>
          <a:p>
            <a:r>
              <a:rPr lang="en-US" sz="3200" b="1" i="1" dirty="0">
                <a:solidFill>
                  <a:srgbClr val="118337"/>
                </a:solidFill>
              </a:rPr>
              <a:t>ASSET LIABILITY MANAGEMENT </a:t>
            </a:r>
            <a:r>
              <a:rPr lang="en-US" sz="3200" b="1" dirty="0">
                <a:solidFill>
                  <a:srgbClr val="118337"/>
                </a:solidFill>
              </a:rPr>
              <a:t>(</a:t>
            </a:r>
            <a:r>
              <a:rPr lang="en-US" sz="3200" b="1" i="1" dirty="0">
                <a:solidFill>
                  <a:srgbClr val="118337"/>
                </a:solidFill>
              </a:rPr>
              <a:t>ALM</a:t>
            </a:r>
            <a:r>
              <a:rPr lang="en-US" sz="3200" b="1" dirty="0">
                <a:solidFill>
                  <a:srgbClr val="118337"/>
                </a:solidFill>
              </a:rPr>
              <a:t>)</a:t>
            </a:r>
          </a:p>
        </p:txBody>
      </p:sp>
      <p:sp>
        <p:nvSpPr>
          <p:cNvPr id="4" name="Rectangle 3"/>
          <p:cNvSpPr/>
          <p:nvPr/>
        </p:nvSpPr>
        <p:spPr>
          <a:xfrm rot="16200000" flipV="1">
            <a:off x="196233" y="3013153"/>
            <a:ext cx="873304" cy="45720"/>
          </a:xfrm>
          <a:prstGeom prst="rect">
            <a:avLst/>
          </a:prstGeom>
          <a:solidFill>
            <a:srgbClr val="1A9E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542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3942" y="85186"/>
            <a:ext cx="6437403" cy="461665"/>
          </a:xfrm>
          <a:prstGeom prst="rect">
            <a:avLst/>
          </a:prstGeom>
          <a:noFill/>
        </p:spPr>
        <p:txBody>
          <a:bodyPr wrap="none" rtlCol="0">
            <a:spAutoFit/>
          </a:bodyPr>
          <a:lstStyle/>
          <a:p>
            <a:r>
              <a:rPr lang="en-US" sz="2400" b="1" dirty="0">
                <a:solidFill>
                  <a:srgbClr val="008000"/>
                </a:solidFill>
              </a:rPr>
              <a:t>GESTÃO INTEGRADA DE ATIVOS E PASSIVOS: </a:t>
            </a:r>
            <a:r>
              <a:rPr lang="en-US" sz="2400" b="1" i="1" dirty="0">
                <a:solidFill>
                  <a:srgbClr val="008000"/>
                </a:solidFill>
              </a:rPr>
              <a:t>ALM</a:t>
            </a:r>
          </a:p>
        </p:txBody>
      </p:sp>
      <p:sp>
        <p:nvSpPr>
          <p:cNvPr id="10" name="CaixaDeTexto 9"/>
          <p:cNvSpPr txBox="1"/>
          <p:nvPr/>
        </p:nvSpPr>
        <p:spPr>
          <a:xfrm>
            <a:off x="123972" y="749300"/>
            <a:ext cx="8732764" cy="630942"/>
          </a:xfrm>
          <a:prstGeom prst="rect">
            <a:avLst/>
          </a:prstGeom>
          <a:noFill/>
        </p:spPr>
        <p:txBody>
          <a:bodyPr wrap="square" rtlCol="0">
            <a:spAutoFit/>
          </a:bodyPr>
          <a:lstStyle/>
          <a:p>
            <a:pPr>
              <a:lnSpc>
                <a:spcPct val="90000"/>
              </a:lnSpc>
              <a:defRPr/>
            </a:pPr>
            <a:endParaRPr lang="pt-BR" sz="2000" b="1" dirty="0">
              <a:solidFill>
                <a:srgbClr val="333436"/>
              </a:solidFill>
            </a:endParaRPr>
          </a:p>
          <a:p>
            <a:endParaRPr lang="pt-BR" sz="1700" b="1" dirty="0">
              <a:solidFill>
                <a:srgbClr val="333436"/>
              </a:solidFill>
            </a:endParaRPr>
          </a:p>
        </p:txBody>
      </p:sp>
      <p:sp>
        <p:nvSpPr>
          <p:cNvPr id="15" name="Cubo 14"/>
          <p:cNvSpPr/>
          <p:nvPr/>
        </p:nvSpPr>
        <p:spPr>
          <a:xfrm>
            <a:off x="999460" y="1135683"/>
            <a:ext cx="1903228" cy="1277898"/>
          </a:xfrm>
          <a:prstGeom prst="cube">
            <a:avLst/>
          </a:prstGeom>
          <a:solidFill>
            <a:srgbClr val="33CC33"/>
          </a:solidFill>
          <a:ln>
            <a:solidFill>
              <a:srgbClr val="33CC3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200" b="1" dirty="0"/>
              <a:t>ATIVOS</a:t>
            </a:r>
          </a:p>
        </p:txBody>
      </p:sp>
      <p:sp>
        <p:nvSpPr>
          <p:cNvPr id="17" name="Cubo 16"/>
          <p:cNvSpPr/>
          <p:nvPr/>
        </p:nvSpPr>
        <p:spPr>
          <a:xfrm>
            <a:off x="999460" y="2941460"/>
            <a:ext cx="1903228" cy="1277898"/>
          </a:xfrm>
          <a:prstGeom prst="cub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2800" b="1" dirty="0"/>
              <a:t>PASSIVO</a:t>
            </a:r>
          </a:p>
        </p:txBody>
      </p:sp>
      <p:sp>
        <p:nvSpPr>
          <p:cNvPr id="18" name="CaixaDeTexto 17"/>
          <p:cNvSpPr txBox="1"/>
          <p:nvPr/>
        </p:nvSpPr>
        <p:spPr>
          <a:xfrm>
            <a:off x="1201472" y="1156949"/>
            <a:ext cx="1531088" cy="276999"/>
          </a:xfrm>
          <a:prstGeom prst="rect">
            <a:avLst/>
          </a:prstGeom>
          <a:noFill/>
        </p:spPr>
        <p:txBody>
          <a:bodyPr wrap="square" rtlCol="0">
            <a:spAutoFit/>
          </a:bodyPr>
          <a:lstStyle/>
          <a:p>
            <a:r>
              <a:rPr lang="pt-BR" sz="1200" b="1" dirty="0">
                <a:solidFill>
                  <a:schemeClr val="bg1"/>
                </a:solidFill>
              </a:rPr>
              <a:t>RISCOS FINANCEIROS</a:t>
            </a:r>
          </a:p>
        </p:txBody>
      </p:sp>
      <p:sp>
        <p:nvSpPr>
          <p:cNvPr id="19" name="CaixaDeTexto 18"/>
          <p:cNvSpPr txBox="1"/>
          <p:nvPr/>
        </p:nvSpPr>
        <p:spPr>
          <a:xfrm>
            <a:off x="1244004" y="2973567"/>
            <a:ext cx="1531088" cy="276999"/>
          </a:xfrm>
          <a:prstGeom prst="rect">
            <a:avLst/>
          </a:prstGeom>
          <a:noFill/>
        </p:spPr>
        <p:txBody>
          <a:bodyPr wrap="square" rtlCol="0">
            <a:spAutoFit/>
          </a:bodyPr>
          <a:lstStyle/>
          <a:p>
            <a:r>
              <a:rPr lang="pt-BR" sz="1200" b="1" dirty="0">
                <a:solidFill>
                  <a:schemeClr val="bg1"/>
                </a:solidFill>
              </a:rPr>
              <a:t>RISCOS ATUARIAIS</a:t>
            </a:r>
          </a:p>
        </p:txBody>
      </p:sp>
      <p:cxnSp>
        <p:nvCxnSpPr>
          <p:cNvPr id="22" name="Conector de seta reta 21"/>
          <p:cNvCxnSpPr/>
          <p:nvPr/>
        </p:nvCxnSpPr>
        <p:spPr>
          <a:xfrm>
            <a:off x="3115340" y="1701209"/>
            <a:ext cx="1765004" cy="542261"/>
          </a:xfrm>
          <a:prstGeom prst="straightConnector1">
            <a:avLst/>
          </a:prstGeom>
          <a:ln w="76200">
            <a:solidFill>
              <a:srgbClr val="00B100"/>
            </a:solidFill>
            <a:tailEnd type="arrow"/>
          </a:ln>
        </p:spPr>
        <p:style>
          <a:lnRef idx="2">
            <a:schemeClr val="accent1"/>
          </a:lnRef>
          <a:fillRef idx="0">
            <a:schemeClr val="accent1"/>
          </a:fillRef>
          <a:effectRef idx="1">
            <a:schemeClr val="accent1"/>
          </a:effectRef>
          <a:fontRef idx="minor">
            <a:schemeClr val="tx1"/>
          </a:fontRef>
        </p:style>
      </p:cxnSp>
      <p:cxnSp>
        <p:nvCxnSpPr>
          <p:cNvPr id="24" name="Conector de seta reta 23"/>
          <p:cNvCxnSpPr/>
          <p:nvPr/>
        </p:nvCxnSpPr>
        <p:spPr>
          <a:xfrm flipV="1">
            <a:off x="3115340" y="3120767"/>
            <a:ext cx="1765004" cy="409242"/>
          </a:xfrm>
          <a:prstGeom prst="straightConnector1">
            <a:avLst/>
          </a:prstGeom>
          <a:ln w="76200">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27" name="Imagem 26" descr="C:\LDB EMPRESAS 2016\IMAGENS OK\img_013.png"/>
          <p:cNvPicPr/>
          <p:nvPr/>
        </p:nvPicPr>
        <p:blipFill>
          <a:blip r:embed="rId4"/>
          <a:srcRect/>
          <a:stretch>
            <a:fillRect/>
          </a:stretch>
        </p:blipFill>
        <p:spPr bwMode="auto">
          <a:xfrm>
            <a:off x="4811230" y="1156948"/>
            <a:ext cx="4391247" cy="3062409"/>
          </a:xfrm>
          <a:prstGeom prst="rect">
            <a:avLst/>
          </a:prstGeom>
          <a:noFill/>
          <a:ln w="9525">
            <a:noFill/>
            <a:miter lim="800000"/>
            <a:headEnd/>
            <a:tailEnd/>
          </a:ln>
        </p:spPr>
      </p:pic>
      <p:sp>
        <p:nvSpPr>
          <p:cNvPr id="30" name="CaixaDeTexto 29"/>
          <p:cNvSpPr txBox="1"/>
          <p:nvPr/>
        </p:nvSpPr>
        <p:spPr>
          <a:xfrm>
            <a:off x="5465134" y="2243470"/>
            <a:ext cx="1541720" cy="1415772"/>
          </a:xfrm>
          <a:prstGeom prst="rect">
            <a:avLst/>
          </a:prstGeom>
          <a:noFill/>
        </p:spPr>
        <p:txBody>
          <a:bodyPr wrap="square" rtlCol="0">
            <a:spAutoFit/>
          </a:bodyPr>
          <a:lstStyle/>
          <a:p>
            <a:pPr algn="ctr"/>
            <a:r>
              <a:rPr lang="pt-BR" sz="3200" dirty="0"/>
              <a:t>ALM</a:t>
            </a:r>
          </a:p>
          <a:p>
            <a:pPr algn="ctr"/>
            <a:r>
              <a:rPr lang="pt-BR" dirty="0"/>
              <a:t>(</a:t>
            </a:r>
            <a:r>
              <a:rPr lang="pt-BR" i="1" dirty="0" err="1"/>
              <a:t>Asset</a:t>
            </a:r>
            <a:endParaRPr lang="pt-BR" i="1" dirty="0"/>
          </a:p>
          <a:p>
            <a:pPr algn="ctr"/>
            <a:r>
              <a:rPr lang="pt-BR" i="1" dirty="0" err="1"/>
              <a:t>Liability</a:t>
            </a:r>
            <a:endParaRPr lang="pt-BR" i="1" dirty="0"/>
          </a:p>
          <a:p>
            <a:pPr algn="ctr"/>
            <a:r>
              <a:rPr lang="pt-BR" i="1" dirty="0"/>
              <a:t>Management</a:t>
            </a:r>
            <a:r>
              <a:rPr lang="pt-BR" dirty="0"/>
              <a:t>)</a:t>
            </a:r>
          </a:p>
        </p:txBody>
      </p:sp>
    </p:spTree>
    <p:extLst>
      <p:ext uri="{BB962C8B-B14F-4D97-AF65-F5344CB8AC3E}">
        <p14:creationId xmlns:p14="http://schemas.microsoft.com/office/powerpoint/2010/main" val="229062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2994"/>
            <a:ext cx="9144000" cy="5143500"/>
          </a:xfrm>
          <a:prstGeom prst="rect">
            <a:avLst/>
          </a:prstGeom>
        </p:spPr>
      </p:pic>
      <p:sp>
        <p:nvSpPr>
          <p:cNvPr id="4" name="TextBox 3"/>
          <p:cNvSpPr txBox="1"/>
          <p:nvPr/>
        </p:nvSpPr>
        <p:spPr>
          <a:xfrm>
            <a:off x="25208" y="85186"/>
            <a:ext cx="3958199" cy="461665"/>
          </a:xfrm>
          <a:prstGeom prst="rect">
            <a:avLst/>
          </a:prstGeom>
          <a:noFill/>
        </p:spPr>
        <p:txBody>
          <a:bodyPr wrap="none" rtlCol="0">
            <a:spAutoFit/>
          </a:bodyPr>
          <a:lstStyle/>
          <a:p>
            <a:r>
              <a:rPr lang="en-US" sz="2400" b="1" dirty="0">
                <a:solidFill>
                  <a:srgbClr val="008000"/>
                </a:solidFill>
              </a:rPr>
              <a:t>TAXA DE JUROS: 16/07/2018</a:t>
            </a:r>
            <a:endParaRPr lang="en-US" sz="2400" b="1" dirty="0">
              <a:solidFill>
                <a:srgbClr val="FF0000"/>
              </a:solidFill>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5,83% a.a. para 10 anos.</a:t>
            </a:r>
            <a:endParaRPr lang="pt-BR" sz="2800" spc="-1" dirty="0">
              <a:solidFill>
                <a:srgbClr val="000000"/>
              </a:solidFill>
              <a:uFill>
                <a:solidFill>
                  <a:srgbClr val="FFFFFF"/>
                </a:solidFill>
              </a:uFill>
              <a:latin typeface="Arial"/>
            </a:endParaRPr>
          </a:p>
        </p:txBody>
      </p:sp>
      <p:graphicFrame>
        <p:nvGraphicFramePr>
          <p:cNvPr id="10" name="Gráfico 9">
            <a:extLst>
              <a:ext uri="{FF2B5EF4-FFF2-40B4-BE49-F238E27FC236}">
                <a16:creationId xmlns:a16="http://schemas.microsoft.com/office/drawing/2014/main" id="{00000000-0008-0000-0200-000002000000}"/>
              </a:ext>
            </a:extLst>
          </p:cNvPr>
          <p:cNvGraphicFramePr>
            <a:graphicFrameLocks/>
          </p:cNvGraphicFramePr>
          <p:nvPr/>
        </p:nvGraphicFramePr>
        <p:xfrm>
          <a:off x="669851" y="1374427"/>
          <a:ext cx="7454865" cy="3293265"/>
        </p:xfrm>
        <a:graphic>
          <a:graphicData uri="http://schemas.openxmlformats.org/drawingml/2006/chart">
            <c:chart xmlns:c="http://schemas.openxmlformats.org/drawingml/2006/chart" xmlns:r="http://schemas.openxmlformats.org/officeDocument/2006/relationships" r:id="rId3"/>
          </a:graphicData>
        </a:graphic>
      </p:graphicFrame>
      <p:sp>
        <p:nvSpPr>
          <p:cNvPr id="11" name="CaixaDeTexto 10">
            <a:extLst>
              <a:ext uri="{FF2B5EF4-FFF2-40B4-BE49-F238E27FC236}">
                <a16:creationId xmlns:a16="http://schemas.microsoft.com/office/drawing/2014/main" id="{D9DEC5B6-896D-4A10-808C-3B8BED538A4A}"/>
              </a:ext>
            </a:extLst>
          </p:cNvPr>
          <p:cNvSpPr txBox="1"/>
          <p:nvPr/>
        </p:nvSpPr>
        <p:spPr>
          <a:xfrm>
            <a:off x="7433896" y="1054254"/>
            <a:ext cx="1514767" cy="369332"/>
          </a:xfrm>
          <a:prstGeom prst="rect">
            <a:avLst/>
          </a:prstGeom>
          <a:noFill/>
        </p:spPr>
        <p:txBody>
          <a:bodyPr wrap="square" rtlCol="0">
            <a:spAutoFit/>
          </a:bodyPr>
          <a:lstStyle/>
          <a:p>
            <a:r>
              <a:rPr lang="pt-BR" dirty="0"/>
              <a:t>5,83% a.a.</a:t>
            </a:r>
          </a:p>
        </p:txBody>
      </p:sp>
      <p:sp>
        <p:nvSpPr>
          <p:cNvPr id="13" name="Seta para baixo 11">
            <a:extLst>
              <a:ext uri="{FF2B5EF4-FFF2-40B4-BE49-F238E27FC236}">
                <a16:creationId xmlns:a16="http://schemas.microsoft.com/office/drawing/2014/main" id="{2B0754E7-42D8-419E-BAC1-CF009A46CB39}"/>
              </a:ext>
            </a:extLst>
          </p:cNvPr>
          <p:cNvSpPr/>
          <p:nvPr/>
        </p:nvSpPr>
        <p:spPr>
          <a:xfrm>
            <a:off x="7636811" y="1423586"/>
            <a:ext cx="308224" cy="394581"/>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347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3942" y="85186"/>
            <a:ext cx="6437403" cy="461665"/>
          </a:xfrm>
          <a:prstGeom prst="rect">
            <a:avLst/>
          </a:prstGeom>
          <a:noFill/>
        </p:spPr>
        <p:txBody>
          <a:bodyPr wrap="none" rtlCol="0">
            <a:spAutoFit/>
          </a:bodyPr>
          <a:lstStyle/>
          <a:p>
            <a:r>
              <a:rPr lang="en-US" sz="2400" b="1" dirty="0">
                <a:solidFill>
                  <a:srgbClr val="008000"/>
                </a:solidFill>
              </a:rPr>
              <a:t>GESTÃO INTEGRADA DE ATIVOS E PASSIVOS: </a:t>
            </a:r>
            <a:r>
              <a:rPr lang="en-US" sz="2400" b="1" i="1" dirty="0">
                <a:solidFill>
                  <a:srgbClr val="008000"/>
                </a:solidFill>
              </a:rPr>
              <a:t>ALM</a:t>
            </a:r>
          </a:p>
        </p:txBody>
      </p:sp>
      <p:sp>
        <p:nvSpPr>
          <p:cNvPr id="10" name="CaixaDeTexto 9"/>
          <p:cNvSpPr txBox="1"/>
          <p:nvPr/>
        </p:nvSpPr>
        <p:spPr>
          <a:xfrm>
            <a:off x="123972" y="749300"/>
            <a:ext cx="8732764" cy="630942"/>
          </a:xfrm>
          <a:prstGeom prst="rect">
            <a:avLst/>
          </a:prstGeom>
          <a:noFill/>
        </p:spPr>
        <p:txBody>
          <a:bodyPr wrap="square" rtlCol="0">
            <a:spAutoFit/>
          </a:bodyPr>
          <a:lstStyle/>
          <a:p>
            <a:pPr>
              <a:lnSpc>
                <a:spcPct val="90000"/>
              </a:lnSpc>
              <a:defRPr/>
            </a:pPr>
            <a:endParaRPr lang="pt-BR" sz="2000" b="1" dirty="0">
              <a:solidFill>
                <a:srgbClr val="333436"/>
              </a:solidFill>
            </a:endParaRPr>
          </a:p>
          <a:p>
            <a:endParaRPr lang="pt-BR" sz="1700" b="1" dirty="0">
              <a:solidFill>
                <a:srgbClr val="333436"/>
              </a:solidFill>
            </a:endParaRPr>
          </a:p>
        </p:txBody>
      </p:sp>
      <p:pic>
        <p:nvPicPr>
          <p:cNvPr id="1026" name="Picture 2"/>
          <p:cNvPicPr>
            <a:picLocks noChangeAspect="1" noChangeArrowheads="1"/>
          </p:cNvPicPr>
          <p:nvPr/>
        </p:nvPicPr>
        <p:blipFill>
          <a:blip r:embed="rId4"/>
          <a:srcRect/>
          <a:stretch>
            <a:fillRect/>
          </a:stretch>
        </p:blipFill>
        <p:spPr bwMode="auto">
          <a:xfrm>
            <a:off x="150769" y="1105783"/>
            <a:ext cx="8780448" cy="3168502"/>
          </a:xfrm>
          <a:prstGeom prst="rect">
            <a:avLst/>
          </a:prstGeom>
          <a:noFill/>
          <a:ln w="9525">
            <a:noFill/>
            <a:miter lim="800000"/>
            <a:headEnd/>
            <a:tailEnd/>
          </a:ln>
        </p:spPr>
      </p:pic>
      <p:sp>
        <p:nvSpPr>
          <p:cNvPr id="6" name="CaixaDeTexto 5">
            <a:extLst>
              <a:ext uri="{FF2B5EF4-FFF2-40B4-BE49-F238E27FC236}">
                <a16:creationId xmlns:a16="http://schemas.microsoft.com/office/drawing/2014/main" id="{288FD675-BF5A-4C30-924B-4BA69D06D5F2}"/>
              </a:ext>
            </a:extLst>
          </p:cNvPr>
          <p:cNvSpPr txBox="1"/>
          <p:nvPr/>
        </p:nvSpPr>
        <p:spPr>
          <a:xfrm>
            <a:off x="7347098" y="2690036"/>
            <a:ext cx="1095151" cy="338554"/>
          </a:xfrm>
          <a:prstGeom prst="rect">
            <a:avLst/>
          </a:prstGeom>
          <a:solidFill>
            <a:srgbClr val="FF0000"/>
          </a:solidFill>
        </p:spPr>
        <p:txBody>
          <a:bodyPr wrap="square" rtlCol="0">
            <a:spAutoFit/>
          </a:bodyPr>
          <a:lstStyle/>
          <a:p>
            <a:r>
              <a:rPr lang="pt-BR" sz="1600" b="1" dirty="0">
                <a:solidFill>
                  <a:schemeClr val="bg1"/>
                </a:solidFill>
              </a:rPr>
              <a:t>5,01% a.a.</a:t>
            </a:r>
          </a:p>
        </p:txBody>
      </p:sp>
    </p:spTree>
    <p:extLst>
      <p:ext uri="{BB962C8B-B14F-4D97-AF65-F5344CB8AC3E}">
        <p14:creationId xmlns:p14="http://schemas.microsoft.com/office/powerpoint/2010/main" val="385454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7176" y="85186"/>
            <a:ext cx="6710299" cy="461665"/>
          </a:xfrm>
          <a:prstGeom prst="rect">
            <a:avLst/>
          </a:prstGeom>
          <a:noFill/>
        </p:spPr>
        <p:txBody>
          <a:bodyPr wrap="none" rtlCol="0">
            <a:spAutoFit/>
          </a:bodyPr>
          <a:lstStyle/>
          <a:p>
            <a:r>
              <a:rPr lang="en-US" sz="2400" b="1" dirty="0">
                <a:solidFill>
                  <a:srgbClr val="008000"/>
                </a:solidFill>
              </a:rPr>
              <a:t>TÍTULOS PÚBLICOS: NTN-B: IPCA + 6% </a:t>
            </a:r>
            <a:r>
              <a:rPr lang="en-US" sz="2400" b="1" dirty="0" err="1">
                <a:solidFill>
                  <a:srgbClr val="008000"/>
                </a:solidFill>
              </a:rPr>
              <a:t>a.a</a:t>
            </a:r>
            <a:r>
              <a:rPr lang="en-US" sz="2400" b="1" dirty="0">
                <a:solidFill>
                  <a:srgbClr val="008000"/>
                </a:solidFill>
              </a:rPr>
              <a:t>.</a:t>
            </a:r>
          </a:p>
        </p:txBody>
      </p:sp>
      <p:pic>
        <p:nvPicPr>
          <p:cNvPr id="266241" name="Picture 1"/>
          <p:cNvPicPr>
            <a:picLocks noChangeAspect="1" noChangeArrowheads="1"/>
          </p:cNvPicPr>
          <p:nvPr/>
        </p:nvPicPr>
        <p:blipFill>
          <a:blip r:embed="rId3"/>
          <a:srcRect/>
          <a:stretch>
            <a:fillRect/>
          </a:stretch>
        </p:blipFill>
        <p:spPr bwMode="auto">
          <a:xfrm>
            <a:off x="1042988" y="831133"/>
            <a:ext cx="7056437" cy="3838575"/>
          </a:xfrm>
          <a:prstGeom prst="rect">
            <a:avLst/>
          </a:prstGeom>
          <a:noFill/>
          <a:ln w="9525">
            <a:noFill/>
            <a:miter lim="800000"/>
            <a:headEnd/>
            <a:tailEnd/>
          </a:ln>
        </p:spPr>
      </p:pic>
    </p:spTree>
    <p:extLst>
      <p:ext uri="{BB962C8B-B14F-4D97-AF65-F5344CB8AC3E}">
        <p14:creationId xmlns:p14="http://schemas.microsoft.com/office/powerpoint/2010/main" val="164471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15610" y="682790"/>
            <a:ext cx="8797161" cy="4031873"/>
          </a:xfrm>
          <a:prstGeom prst="rect">
            <a:avLst/>
          </a:prstGeom>
          <a:noFill/>
        </p:spPr>
        <p:txBody>
          <a:bodyPr wrap="square" rtlCol="0">
            <a:spAutoFit/>
          </a:bodyPr>
          <a:lstStyle/>
          <a:p>
            <a:pPr algn="just"/>
            <a:r>
              <a:rPr lang="pt-BR" sz="3200" b="1" dirty="0">
                <a:solidFill>
                  <a:srgbClr val="008000"/>
                </a:solidFill>
              </a:rPr>
              <a:t>*</a:t>
            </a:r>
            <a:r>
              <a:rPr lang="pt-BR" sz="3200" b="1" dirty="0">
                <a:solidFill>
                  <a:srgbClr val="333436"/>
                </a:solidFill>
              </a:rPr>
              <a:t> Quando a taxa negociada pelo mercado está </a:t>
            </a:r>
            <a:r>
              <a:rPr lang="pt-BR" sz="3200" b="1" dirty="0">
                <a:solidFill>
                  <a:srgbClr val="008000"/>
                </a:solidFill>
              </a:rPr>
              <a:t>abaixo</a:t>
            </a:r>
            <a:r>
              <a:rPr lang="pt-BR" sz="3200" b="1" dirty="0">
                <a:solidFill>
                  <a:srgbClr val="333436"/>
                </a:solidFill>
              </a:rPr>
              <a:t> dos 6% (que é a taxa definida pelo Tesouro Nacional para as </a:t>
            </a:r>
            <a:r>
              <a:rPr lang="pt-BR" sz="3200" b="1" dirty="0" err="1">
                <a:solidFill>
                  <a:srgbClr val="333436"/>
                </a:solidFill>
              </a:rPr>
              <a:t>NTNBs</a:t>
            </a:r>
            <a:r>
              <a:rPr lang="pt-BR" sz="3200" b="1" dirty="0">
                <a:solidFill>
                  <a:srgbClr val="333436"/>
                </a:solidFill>
              </a:rPr>
              <a:t>), o título está sendo negociado com </a:t>
            </a:r>
            <a:r>
              <a:rPr lang="pt-BR" sz="3200" b="1" dirty="0">
                <a:solidFill>
                  <a:srgbClr val="008000"/>
                </a:solidFill>
              </a:rPr>
              <a:t>Ágio</a:t>
            </a:r>
            <a:r>
              <a:rPr lang="pt-BR" sz="3200" b="1" dirty="0">
                <a:solidFill>
                  <a:srgbClr val="333436"/>
                </a:solidFill>
              </a:rPr>
              <a:t>, ou seja, está </a:t>
            </a:r>
            <a:r>
              <a:rPr lang="pt-BR" sz="3200" b="1" dirty="0">
                <a:solidFill>
                  <a:srgbClr val="008000"/>
                </a:solidFill>
              </a:rPr>
              <a:t>mais caro </a:t>
            </a:r>
            <a:r>
              <a:rPr lang="pt-BR" sz="3200" b="1" dirty="0">
                <a:solidFill>
                  <a:srgbClr val="333436"/>
                </a:solidFill>
              </a:rPr>
              <a:t>e, consequentemente, adquire-se uma </a:t>
            </a:r>
            <a:r>
              <a:rPr lang="pt-BR" sz="3200" b="1" dirty="0">
                <a:solidFill>
                  <a:srgbClr val="008000"/>
                </a:solidFill>
              </a:rPr>
              <a:t>quantidade menor de títulos, </a:t>
            </a:r>
            <a:r>
              <a:rPr lang="pt-BR" sz="3200" b="1" dirty="0">
                <a:solidFill>
                  <a:srgbClr val="333436"/>
                </a:solidFill>
              </a:rPr>
              <a:t>uma vez que o fluxo dos cupons vai ser descontado (trazido a valor presente) a uma </a:t>
            </a:r>
            <a:r>
              <a:rPr lang="pt-BR" sz="3200" b="1" dirty="0">
                <a:solidFill>
                  <a:srgbClr val="008000"/>
                </a:solidFill>
              </a:rPr>
              <a:t>taxa menor!</a:t>
            </a:r>
            <a:endParaRPr lang="en-US" sz="3200" b="1" dirty="0">
              <a:solidFill>
                <a:srgbClr val="008000"/>
              </a:solidFill>
            </a:endParaRPr>
          </a:p>
        </p:txBody>
      </p:sp>
      <p:sp>
        <p:nvSpPr>
          <p:cNvPr id="4" name="TextBox 3"/>
          <p:cNvSpPr txBox="1"/>
          <p:nvPr/>
        </p:nvSpPr>
        <p:spPr>
          <a:xfrm>
            <a:off x="195336" y="85186"/>
            <a:ext cx="4131965" cy="523220"/>
          </a:xfrm>
          <a:prstGeom prst="rect">
            <a:avLst/>
          </a:prstGeom>
          <a:noFill/>
        </p:spPr>
        <p:txBody>
          <a:bodyPr wrap="none" rtlCol="0">
            <a:spAutoFit/>
          </a:bodyPr>
          <a:lstStyle/>
          <a:p>
            <a:r>
              <a:rPr lang="en-US" sz="2800" b="1" dirty="0">
                <a:solidFill>
                  <a:srgbClr val="008000"/>
                </a:solidFill>
              </a:rPr>
              <a:t>TÍTULOS PÚBLICOS: NTN-B</a:t>
            </a:r>
          </a:p>
        </p:txBody>
      </p:sp>
    </p:spTree>
    <p:extLst>
      <p:ext uri="{BB962C8B-B14F-4D97-AF65-F5344CB8AC3E}">
        <p14:creationId xmlns:p14="http://schemas.microsoft.com/office/powerpoint/2010/main" val="288912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TextBox 2"/>
          <p:cNvSpPr txBox="1"/>
          <p:nvPr/>
        </p:nvSpPr>
        <p:spPr>
          <a:xfrm>
            <a:off x="115610" y="682790"/>
            <a:ext cx="8797161" cy="4031873"/>
          </a:xfrm>
          <a:prstGeom prst="rect">
            <a:avLst/>
          </a:prstGeom>
          <a:noFill/>
        </p:spPr>
        <p:txBody>
          <a:bodyPr wrap="square" rtlCol="0">
            <a:spAutoFit/>
          </a:bodyPr>
          <a:lstStyle/>
          <a:p>
            <a:pPr algn="just"/>
            <a:r>
              <a:rPr lang="pt-BR" sz="3200" b="1" dirty="0">
                <a:solidFill>
                  <a:srgbClr val="008000"/>
                </a:solidFill>
              </a:rPr>
              <a:t>*</a:t>
            </a:r>
            <a:r>
              <a:rPr lang="pt-BR" sz="3200" b="1" dirty="0">
                <a:solidFill>
                  <a:srgbClr val="333436"/>
                </a:solidFill>
              </a:rPr>
              <a:t> Quando a taxa negociada pelo mercado está </a:t>
            </a:r>
            <a:r>
              <a:rPr lang="pt-BR" sz="3200" b="1" dirty="0">
                <a:solidFill>
                  <a:srgbClr val="008000"/>
                </a:solidFill>
              </a:rPr>
              <a:t>acima</a:t>
            </a:r>
            <a:r>
              <a:rPr lang="pt-BR" sz="3200" b="1" dirty="0">
                <a:solidFill>
                  <a:srgbClr val="333436"/>
                </a:solidFill>
              </a:rPr>
              <a:t> dos 6% (que é a taxa definida pelo Tesouro Nacional para as </a:t>
            </a:r>
            <a:r>
              <a:rPr lang="pt-BR" sz="3200" b="1" dirty="0" err="1">
                <a:solidFill>
                  <a:srgbClr val="333436"/>
                </a:solidFill>
              </a:rPr>
              <a:t>NTNBs</a:t>
            </a:r>
            <a:r>
              <a:rPr lang="pt-BR" sz="3200" b="1" dirty="0">
                <a:solidFill>
                  <a:srgbClr val="333436"/>
                </a:solidFill>
              </a:rPr>
              <a:t>), o título está sendo negociado com </a:t>
            </a:r>
            <a:r>
              <a:rPr lang="pt-BR" sz="3200" b="1" dirty="0">
                <a:solidFill>
                  <a:srgbClr val="008000"/>
                </a:solidFill>
              </a:rPr>
              <a:t>Deságio</a:t>
            </a:r>
            <a:r>
              <a:rPr lang="pt-BR" sz="3200" b="1" dirty="0">
                <a:solidFill>
                  <a:srgbClr val="333436"/>
                </a:solidFill>
              </a:rPr>
              <a:t>, ou seja, está </a:t>
            </a:r>
            <a:r>
              <a:rPr lang="pt-BR" sz="3200" b="1">
                <a:solidFill>
                  <a:srgbClr val="008000"/>
                </a:solidFill>
              </a:rPr>
              <a:t>mais barato </a:t>
            </a:r>
            <a:r>
              <a:rPr lang="pt-BR" sz="3200" b="1" dirty="0">
                <a:solidFill>
                  <a:srgbClr val="333436"/>
                </a:solidFill>
              </a:rPr>
              <a:t>e, consequentemente, adquire-se uma </a:t>
            </a:r>
            <a:r>
              <a:rPr lang="pt-BR" sz="3200" b="1" dirty="0">
                <a:solidFill>
                  <a:srgbClr val="008000"/>
                </a:solidFill>
              </a:rPr>
              <a:t>quantidade maior de títulos, </a:t>
            </a:r>
            <a:r>
              <a:rPr lang="pt-BR" sz="3200" b="1" dirty="0">
                <a:solidFill>
                  <a:srgbClr val="333436"/>
                </a:solidFill>
              </a:rPr>
              <a:t>uma vez que o fluxo dos cupons vai ser descontado (trazido a valor presente) a uma </a:t>
            </a:r>
            <a:r>
              <a:rPr lang="pt-BR" sz="3200" b="1" dirty="0">
                <a:solidFill>
                  <a:srgbClr val="008000"/>
                </a:solidFill>
              </a:rPr>
              <a:t>taxa maior!</a:t>
            </a:r>
            <a:endParaRPr lang="en-US" sz="3200" b="1" dirty="0">
              <a:solidFill>
                <a:srgbClr val="008000"/>
              </a:solidFill>
            </a:endParaRPr>
          </a:p>
        </p:txBody>
      </p:sp>
      <p:sp>
        <p:nvSpPr>
          <p:cNvPr id="4" name="TextBox 3"/>
          <p:cNvSpPr txBox="1"/>
          <p:nvPr/>
        </p:nvSpPr>
        <p:spPr>
          <a:xfrm>
            <a:off x="195336" y="85186"/>
            <a:ext cx="4131965" cy="523220"/>
          </a:xfrm>
          <a:prstGeom prst="rect">
            <a:avLst/>
          </a:prstGeom>
          <a:noFill/>
        </p:spPr>
        <p:txBody>
          <a:bodyPr wrap="none" rtlCol="0">
            <a:spAutoFit/>
          </a:bodyPr>
          <a:lstStyle/>
          <a:p>
            <a:r>
              <a:rPr lang="en-US" sz="2800" b="1" dirty="0">
                <a:solidFill>
                  <a:srgbClr val="008000"/>
                </a:solidFill>
              </a:rPr>
              <a:t>TÍTULOS PÚBLICOS: NTN-B</a:t>
            </a:r>
          </a:p>
        </p:txBody>
      </p:sp>
    </p:spTree>
    <p:extLst>
      <p:ext uri="{BB962C8B-B14F-4D97-AF65-F5344CB8AC3E}">
        <p14:creationId xmlns:p14="http://schemas.microsoft.com/office/powerpoint/2010/main" val="1855489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75"/>
            <a:ext cx="9144000" cy="5143500"/>
          </a:xfrm>
          <a:prstGeom prst="rect">
            <a:avLst/>
          </a:prstGeom>
        </p:spPr>
      </p:pic>
      <p:sp>
        <p:nvSpPr>
          <p:cNvPr id="14" name="TextBox 3"/>
          <p:cNvSpPr txBox="1"/>
          <p:nvPr/>
        </p:nvSpPr>
        <p:spPr>
          <a:xfrm>
            <a:off x="3942" y="85186"/>
            <a:ext cx="6437403" cy="461665"/>
          </a:xfrm>
          <a:prstGeom prst="rect">
            <a:avLst/>
          </a:prstGeom>
          <a:noFill/>
        </p:spPr>
        <p:txBody>
          <a:bodyPr wrap="none" rtlCol="0">
            <a:spAutoFit/>
          </a:bodyPr>
          <a:lstStyle/>
          <a:p>
            <a:r>
              <a:rPr lang="en-US" sz="2400" b="1" dirty="0">
                <a:solidFill>
                  <a:srgbClr val="008000"/>
                </a:solidFill>
              </a:rPr>
              <a:t>GESTÃO INTEGRADA DE ATIVOS E PASSIVOS: </a:t>
            </a:r>
            <a:r>
              <a:rPr lang="en-US" sz="2400" b="1" i="1" dirty="0">
                <a:solidFill>
                  <a:srgbClr val="008000"/>
                </a:solidFill>
              </a:rPr>
              <a:t>ALM</a:t>
            </a:r>
          </a:p>
        </p:txBody>
      </p:sp>
      <p:sp>
        <p:nvSpPr>
          <p:cNvPr id="10" name="CaixaDeTexto 9"/>
          <p:cNvSpPr txBox="1"/>
          <p:nvPr/>
        </p:nvSpPr>
        <p:spPr>
          <a:xfrm>
            <a:off x="123972" y="749300"/>
            <a:ext cx="8732764" cy="630942"/>
          </a:xfrm>
          <a:prstGeom prst="rect">
            <a:avLst/>
          </a:prstGeom>
          <a:noFill/>
        </p:spPr>
        <p:txBody>
          <a:bodyPr wrap="square" rtlCol="0">
            <a:spAutoFit/>
          </a:bodyPr>
          <a:lstStyle/>
          <a:p>
            <a:pPr>
              <a:lnSpc>
                <a:spcPct val="90000"/>
              </a:lnSpc>
              <a:defRPr/>
            </a:pPr>
            <a:endParaRPr lang="pt-BR" sz="2000" b="1" dirty="0">
              <a:solidFill>
                <a:srgbClr val="333436"/>
              </a:solidFill>
            </a:endParaRPr>
          </a:p>
          <a:p>
            <a:endParaRPr lang="pt-BR" sz="1700" b="1" dirty="0">
              <a:solidFill>
                <a:srgbClr val="333436"/>
              </a:solidFill>
            </a:endParaRPr>
          </a:p>
        </p:txBody>
      </p:sp>
      <p:sp>
        <p:nvSpPr>
          <p:cNvPr id="16" name="Text Box 16"/>
          <p:cNvSpPr txBox="1">
            <a:spLocks noChangeArrowheads="1"/>
          </p:cNvSpPr>
          <p:nvPr/>
        </p:nvSpPr>
        <p:spPr bwMode="auto">
          <a:xfrm>
            <a:off x="395288" y="1839116"/>
            <a:ext cx="4294187" cy="296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defRPr>
                <a:solidFill>
                  <a:schemeClr val="tx1"/>
                </a:solidFill>
                <a:latin typeface="Arial" panose="020B0604020202020204" pitchFamily="34" charset="0"/>
              </a:defRPr>
            </a:lvl1pPr>
            <a:lvl2pPr marL="539750" indent="-17780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30000"/>
              </a:spcBef>
              <a:buClr>
                <a:srgbClr val="EC1C24"/>
              </a:buClr>
            </a:pPr>
            <a:r>
              <a:rPr lang="pt-BR" altLang="pt-BR" b="1" dirty="0">
                <a:solidFill>
                  <a:srgbClr val="FF0000"/>
                </a:solidFill>
                <a:latin typeface="Calibri" panose="020F0502020204030204" pitchFamily="34" charset="0"/>
              </a:rPr>
              <a:t>Passivo</a:t>
            </a:r>
          </a:p>
          <a:p>
            <a:pPr lvl="1" eaLnBrk="1" hangingPunct="1">
              <a:lnSpc>
                <a:spcPct val="90000"/>
              </a:lnSpc>
              <a:spcBef>
                <a:spcPct val="30000"/>
              </a:spcBef>
              <a:buClr>
                <a:srgbClr val="381759"/>
              </a:buClr>
            </a:pPr>
            <a:r>
              <a:rPr lang="pt-BR" altLang="pt-BR" b="1" dirty="0">
                <a:solidFill>
                  <a:srgbClr val="FF0000"/>
                </a:solidFill>
                <a:latin typeface="+mn-lt"/>
              </a:rPr>
              <a:t>*</a:t>
            </a:r>
            <a:r>
              <a:rPr lang="pt-BR" altLang="pt-BR" b="1" dirty="0">
                <a:solidFill>
                  <a:srgbClr val="333436"/>
                </a:solidFill>
                <a:latin typeface="+mn-lt"/>
              </a:rPr>
              <a:t> Mensuração da necessidade de caixa;</a:t>
            </a:r>
          </a:p>
          <a:p>
            <a:pPr lvl="1" eaLnBrk="1" hangingPunct="1">
              <a:lnSpc>
                <a:spcPct val="90000"/>
              </a:lnSpc>
              <a:spcBef>
                <a:spcPct val="30000"/>
              </a:spcBef>
              <a:buClr>
                <a:srgbClr val="381759"/>
              </a:buClr>
            </a:pPr>
            <a:r>
              <a:rPr lang="pt-BR" altLang="pt-BR" b="1" dirty="0">
                <a:solidFill>
                  <a:srgbClr val="FF0000"/>
                </a:solidFill>
                <a:latin typeface="+mn-lt"/>
              </a:rPr>
              <a:t>*</a:t>
            </a:r>
            <a:r>
              <a:rPr lang="pt-BR" altLang="pt-BR" b="1" dirty="0">
                <a:solidFill>
                  <a:srgbClr val="333436"/>
                </a:solidFill>
                <a:latin typeface="+mn-lt"/>
              </a:rPr>
              <a:t> Projeção das reservas matemáticas.</a:t>
            </a:r>
          </a:p>
          <a:p>
            <a:pPr eaLnBrk="1" hangingPunct="1">
              <a:lnSpc>
                <a:spcPct val="90000"/>
              </a:lnSpc>
              <a:spcBef>
                <a:spcPct val="30000"/>
              </a:spcBef>
              <a:buClr>
                <a:srgbClr val="EC1C24"/>
              </a:buClr>
              <a:buFontTx/>
              <a:buBlip>
                <a:blip r:embed="rId4"/>
              </a:buBlip>
            </a:pPr>
            <a:endParaRPr lang="pt-BR" altLang="pt-BR" b="1" dirty="0">
              <a:solidFill>
                <a:srgbClr val="521973"/>
              </a:solidFill>
              <a:latin typeface="Calibri" panose="020F0502020204030204" pitchFamily="34" charset="0"/>
            </a:endParaRPr>
          </a:p>
          <a:p>
            <a:pPr eaLnBrk="1" hangingPunct="1">
              <a:lnSpc>
                <a:spcPct val="90000"/>
              </a:lnSpc>
              <a:spcBef>
                <a:spcPct val="30000"/>
              </a:spcBef>
              <a:buClr>
                <a:srgbClr val="EC1C24"/>
              </a:buClr>
            </a:pPr>
            <a:r>
              <a:rPr lang="pt-BR" altLang="pt-BR" b="1" dirty="0">
                <a:solidFill>
                  <a:srgbClr val="118337"/>
                </a:solidFill>
                <a:latin typeface="Calibri" panose="020F0502020204030204" pitchFamily="34" charset="0"/>
              </a:rPr>
              <a:t>Ativo</a:t>
            </a:r>
          </a:p>
          <a:p>
            <a:pPr lvl="1" eaLnBrk="1" hangingPunct="1">
              <a:lnSpc>
                <a:spcPct val="90000"/>
              </a:lnSpc>
              <a:spcBef>
                <a:spcPct val="30000"/>
              </a:spcBef>
              <a:buClr>
                <a:srgbClr val="381759"/>
              </a:buClr>
            </a:pPr>
            <a:r>
              <a:rPr lang="pt-BR" altLang="pt-BR" b="1" dirty="0">
                <a:solidFill>
                  <a:srgbClr val="118337"/>
                </a:solidFill>
                <a:latin typeface="+mn-lt"/>
              </a:rPr>
              <a:t>*</a:t>
            </a:r>
            <a:r>
              <a:rPr lang="pt-BR" altLang="pt-BR" b="1" dirty="0">
                <a:solidFill>
                  <a:srgbClr val="333436"/>
                </a:solidFill>
                <a:latin typeface="+mn-lt"/>
              </a:rPr>
              <a:t> Controle de liquidez;</a:t>
            </a:r>
          </a:p>
          <a:p>
            <a:pPr lvl="1" eaLnBrk="1" hangingPunct="1">
              <a:lnSpc>
                <a:spcPct val="90000"/>
              </a:lnSpc>
              <a:spcBef>
                <a:spcPct val="30000"/>
              </a:spcBef>
              <a:buClr>
                <a:srgbClr val="381759"/>
              </a:buClr>
            </a:pPr>
            <a:r>
              <a:rPr lang="pt-BR" altLang="pt-BR" b="1">
                <a:solidFill>
                  <a:srgbClr val="118337"/>
                </a:solidFill>
                <a:latin typeface="+mn-lt"/>
              </a:rPr>
              <a:t>* </a:t>
            </a:r>
            <a:r>
              <a:rPr lang="pt-BR" altLang="pt-BR" b="1">
                <a:solidFill>
                  <a:srgbClr val="333436"/>
                </a:solidFill>
                <a:latin typeface="+mn-lt"/>
              </a:rPr>
              <a:t>Acompanhamento </a:t>
            </a:r>
            <a:r>
              <a:rPr lang="pt-BR" altLang="pt-BR" b="1" dirty="0">
                <a:solidFill>
                  <a:srgbClr val="333436"/>
                </a:solidFill>
                <a:latin typeface="+mn-lt"/>
              </a:rPr>
              <a:t>da solvência;</a:t>
            </a:r>
          </a:p>
          <a:p>
            <a:pPr lvl="1" eaLnBrk="1" hangingPunct="1">
              <a:lnSpc>
                <a:spcPct val="90000"/>
              </a:lnSpc>
              <a:spcBef>
                <a:spcPct val="30000"/>
              </a:spcBef>
              <a:buClr>
                <a:srgbClr val="381759"/>
              </a:buClr>
            </a:pPr>
            <a:r>
              <a:rPr lang="pt-BR" altLang="pt-BR" b="1" dirty="0">
                <a:solidFill>
                  <a:srgbClr val="118337"/>
                </a:solidFill>
                <a:latin typeface="+mn-lt"/>
              </a:rPr>
              <a:t>*</a:t>
            </a:r>
            <a:r>
              <a:rPr lang="pt-BR" altLang="pt-BR" b="1" dirty="0">
                <a:solidFill>
                  <a:srgbClr val="333436"/>
                </a:solidFill>
                <a:latin typeface="+mn-lt"/>
              </a:rPr>
              <a:t> Projeções </a:t>
            </a:r>
            <a:r>
              <a:rPr lang="pt-BR" altLang="pt-BR" b="1">
                <a:solidFill>
                  <a:srgbClr val="333436"/>
                </a:solidFill>
                <a:latin typeface="+mn-lt"/>
              </a:rPr>
              <a:t>de retorno </a:t>
            </a:r>
            <a:r>
              <a:rPr lang="pt-BR" altLang="pt-BR" b="1" dirty="0">
                <a:solidFill>
                  <a:srgbClr val="333436"/>
                </a:solidFill>
                <a:latin typeface="+mn-lt"/>
              </a:rPr>
              <a:t>da carteira.</a:t>
            </a:r>
          </a:p>
          <a:p>
            <a:pPr lvl="1" eaLnBrk="1" hangingPunct="1">
              <a:lnSpc>
                <a:spcPct val="90000"/>
              </a:lnSpc>
              <a:spcBef>
                <a:spcPct val="30000"/>
              </a:spcBef>
              <a:buClr>
                <a:srgbClr val="381759"/>
              </a:buClr>
              <a:buFont typeface="Wingdings" panose="05000000000000000000" pitchFamily="2" charset="2"/>
              <a:buChar char="§"/>
            </a:pPr>
            <a:endParaRPr lang="pt-BR" altLang="pt-BR" sz="1600" dirty="0">
              <a:solidFill>
                <a:srgbClr val="474648"/>
              </a:solidFill>
              <a:latin typeface="Calibri" panose="020F0502020204030204" pitchFamily="34" charset="0"/>
            </a:endParaRPr>
          </a:p>
        </p:txBody>
      </p:sp>
      <p:sp>
        <p:nvSpPr>
          <p:cNvPr id="20" name="Text Box 14"/>
          <p:cNvSpPr txBox="1">
            <a:spLocks noChangeArrowheads="1"/>
          </p:cNvSpPr>
          <p:nvPr/>
        </p:nvSpPr>
        <p:spPr bwMode="auto">
          <a:xfrm>
            <a:off x="363394" y="843385"/>
            <a:ext cx="4176712" cy="839788"/>
          </a:xfrm>
          <a:prstGeom prst="rect">
            <a:avLst/>
          </a:prstGeom>
          <a:noFill/>
          <a:ln w="9525">
            <a:noFill/>
            <a:miter lim="800000"/>
            <a:headEnd/>
            <a:tailEnd/>
          </a:ln>
        </p:spPr>
        <p:txBody>
          <a:bodyPr>
            <a:spAutoFit/>
          </a:bodyPr>
          <a:lstStyle/>
          <a:p>
            <a:pPr algn="ctr">
              <a:lnSpc>
                <a:spcPct val="90000"/>
              </a:lnSpc>
              <a:defRPr/>
            </a:pPr>
            <a:r>
              <a:rPr lang="pt-BR" b="1" dirty="0">
                <a:solidFill>
                  <a:srgbClr val="333436"/>
                </a:solidFill>
              </a:rPr>
              <a:t>A Gestão de </a:t>
            </a:r>
            <a:r>
              <a:rPr lang="pt-BR" b="1" dirty="0">
                <a:solidFill>
                  <a:srgbClr val="118337"/>
                </a:solidFill>
              </a:rPr>
              <a:t>Ativos</a:t>
            </a:r>
            <a:r>
              <a:rPr lang="pt-BR" b="1" dirty="0">
                <a:solidFill>
                  <a:srgbClr val="333436"/>
                </a:solidFill>
              </a:rPr>
              <a:t> e </a:t>
            </a:r>
            <a:r>
              <a:rPr lang="pt-BR" b="1" dirty="0">
                <a:solidFill>
                  <a:srgbClr val="FF0000"/>
                </a:solidFill>
              </a:rPr>
              <a:t>Passivos</a:t>
            </a:r>
            <a:r>
              <a:rPr lang="pt-BR" b="1" dirty="0">
                <a:solidFill>
                  <a:srgbClr val="333436"/>
                </a:solidFill>
              </a:rPr>
              <a:t> permitirá avaliar as projeções dos riscos atuariais e financeiros.</a:t>
            </a:r>
          </a:p>
        </p:txBody>
      </p:sp>
      <p:sp>
        <p:nvSpPr>
          <p:cNvPr id="21" name="Text Box 14"/>
          <p:cNvSpPr txBox="1">
            <a:spLocks noChangeArrowheads="1"/>
          </p:cNvSpPr>
          <p:nvPr/>
        </p:nvSpPr>
        <p:spPr bwMode="auto">
          <a:xfrm>
            <a:off x="5606939" y="762999"/>
            <a:ext cx="3196841" cy="341313"/>
          </a:xfrm>
          <a:prstGeom prst="rect">
            <a:avLst/>
          </a:prstGeom>
          <a:noFill/>
          <a:ln w="9525">
            <a:noFill/>
            <a:miter lim="800000"/>
            <a:headEnd/>
            <a:tailEnd/>
          </a:ln>
        </p:spPr>
        <p:txBody>
          <a:bodyPr wrap="square">
            <a:spAutoFit/>
          </a:bodyPr>
          <a:lstStyle/>
          <a:p>
            <a:pPr algn="just" eaLnBrk="1" hangingPunct="1">
              <a:lnSpc>
                <a:spcPct val="90000"/>
              </a:lnSpc>
              <a:defRPr/>
            </a:pPr>
            <a:r>
              <a:rPr lang="pt-BR" b="1" dirty="0">
                <a:solidFill>
                  <a:srgbClr val="5C307D"/>
                </a:solidFill>
                <a:latin typeface="+mj-lt"/>
                <a:ea typeface="Verdana" pitchFamily="34" charset="0"/>
                <a:cs typeface="Verdana" pitchFamily="34" charset="0"/>
              </a:rPr>
              <a:t>E como tudo isso é analisado?</a:t>
            </a:r>
            <a:endParaRPr lang="pt-BR" dirty="0">
              <a:solidFill>
                <a:schemeClr val="tx1">
                  <a:lumMod val="75000"/>
                  <a:lumOff val="25000"/>
                </a:schemeClr>
              </a:solidFill>
              <a:latin typeface="+mj-lt"/>
            </a:endParaRPr>
          </a:p>
        </p:txBody>
      </p:sp>
      <p:pic>
        <p:nvPicPr>
          <p:cNvPr id="23" name="Imagem 22" descr="C:\LDB EMPRESAS 2016\IMAGENS OK\stick_figure_searching_for_answers_1600_clr_4919.png"/>
          <p:cNvPicPr/>
          <p:nvPr/>
        </p:nvPicPr>
        <p:blipFill>
          <a:blip r:embed="rId5" cstate="print"/>
          <a:srcRect/>
          <a:stretch>
            <a:fillRect/>
          </a:stretch>
        </p:blipFill>
        <p:spPr bwMode="auto">
          <a:xfrm>
            <a:off x="5489975" y="1093679"/>
            <a:ext cx="3526433" cy="3587359"/>
          </a:xfrm>
          <a:prstGeom prst="rect">
            <a:avLst/>
          </a:prstGeom>
          <a:noFill/>
          <a:ln w="9525">
            <a:noFill/>
            <a:miter lim="800000"/>
            <a:headEnd/>
            <a:tailEnd/>
          </a:ln>
        </p:spPr>
      </p:pic>
    </p:spTree>
    <p:extLst>
      <p:ext uri="{BB962C8B-B14F-4D97-AF65-F5344CB8AC3E}">
        <p14:creationId xmlns:p14="http://schemas.microsoft.com/office/powerpoint/2010/main" val="301441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169597" y="76002"/>
            <a:ext cx="2451697" cy="461665"/>
          </a:xfrm>
          <a:prstGeom prst="rect">
            <a:avLst/>
          </a:prstGeom>
          <a:noFill/>
        </p:spPr>
        <p:txBody>
          <a:bodyPr wrap="none" rtlCol="0">
            <a:spAutoFit/>
          </a:bodyPr>
          <a:lstStyle/>
          <a:p>
            <a:r>
              <a:rPr lang="en-US" sz="2400" b="1" i="1" dirty="0">
                <a:solidFill>
                  <a:srgbClr val="008000"/>
                </a:solidFill>
              </a:rPr>
              <a:t>ALM</a:t>
            </a:r>
            <a:r>
              <a:rPr lang="en-US" sz="2400" b="1" dirty="0">
                <a:solidFill>
                  <a:srgbClr val="008000"/>
                </a:solidFill>
              </a:rPr>
              <a:t>: ESTRUTURA</a:t>
            </a:r>
          </a:p>
        </p:txBody>
      </p:sp>
      <p:sp>
        <p:nvSpPr>
          <p:cNvPr id="10" name="CaixaDeTexto 9"/>
          <p:cNvSpPr txBox="1"/>
          <p:nvPr/>
        </p:nvSpPr>
        <p:spPr>
          <a:xfrm>
            <a:off x="123972" y="749300"/>
            <a:ext cx="8732764" cy="630942"/>
          </a:xfrm>
          <a:prstGeom prst="rect">
            <a:avLst/>
          </a:prstGeom>
          <a:noFill/>
        </p:spPr>
        <p:txBody>
          <a:bodyPr wrap="square" rtlCol="0">
            <a:spAutoFit/>
          </a:bodyPr>
          <a:lstStyle/>
          <a:p>
            <a:pPr>
              <a:lnSpc>
                <a:spcPct val="90000"/>
              </a:lnSpc>
              <a:defRPr/>
            </a:pPr>
            <a:endParaRPr lang="pt-BR" sz="2000" b="1" dirty="0">
              <a:solidFill>
                <a:srgbClr val="333436"/>
              </a:solidFill>
            </a:endParaRPr>
          </a:p>
          <a:p>
            <a:endParaRPr lang="pt-BR" sz="1700" b="1" dirty="0">
              <a:solidFill>
                <a:srgbClr val="333436"/>
              </a:solidFill>
            </a:endParaRPr>
          </a:p>
        </p:txBody>
      </p:sp>
      <p:sp>
        <p:nvSpPr>
          <p:cNvPr id="6" name="Text Box 14"/>
          <p:cNvSpPr txBox="1">
            <a:spLocks noChangeArrowheads="1"/>
          </p:cNvSpPr>
          <p:nvPr/>
        </p:nvSpPr>
        <p:spPr bwMode="auto">
          <a:xfrm>
            <a:off x="4918075" y="740022"/>
            <a:ext cx="3975100" cy="923330"/>
          </a:xfrm>
          <a:prstGeom prst="rect">
            <a:avLst/>
          </a:prstGeom>
          <a:noFill/>
          <a:ln w="28575">
            <a:solidFill>
              <a:srgbClr val="3333CC"/>
            </a:solidFill>
            <a:prstDash val="sysDash"/>
            <a:miter lim="800000"/>
            <a:headEnd/>
            <a:tailEnd/>
          </a:ln>
        </p:spPr>
        <p:txBody>
          <a:bodyPr>
            <a:spAutoFit/>
          </a:bodyPr>
          <a:lstStyle/>
          <a:p>
            <a:pPr algn="ctr">
              <a:lnSpc>
                <a:spcPct val="90000"/>
              </a:lnSpc>
              <a:defRPr/>
            </a:pPr>
            <a:r>
              <a:rPr lang="pt-BR" sz="2400" b="1" dirty="0">
                <a:solidFill>
                  <a:srgbClr val="3333CC"/>
                </a:solidFill>
              </a:rPr>
              <a:t>Cenários dos Benchmarks</a:t>
            </a:r>
          </a:p>
          <a:p>
            <a:pPr algn="ctr">
              <a:lnSpc>
                <a:spcPct val="90000"/>
              </a:lnSpc>
              <a:defRPr/>
            </a:pPr>
            <a:endParaRPr lang="pt-BR" b="1" dirty="0">
              <a:solidFill>
                <a:srgbClr val="333436"/>
              </a:solidFill>
            </a:endParaRPr>
          </a:p>
          <a:p>
            <a:pPr indent="-285750" algn="ctr">
              <a:lnSpc>
                <a:spcPct val="90000"/>
              </a:lnSpc>
              <a:defRPr/>
            </a:pPr>
            <a:r>
              <a:rPr lang="pt-BR" b="1" dirty="0">
                <a:solidFill>
                  <a:srgbClr val="333436"/>
                </a:solidFill>
              </a:rPr>
              <a:t>Obtenção </a:t>
            </a:r>
            <a:r>
              <a:rPr lang="pt-BR" b="1">
                <a:solidFill>
                  <a:srgbClr val="333436"/>
                </a:solidFill>
              </a:rPr>
              <a:t>de retornos </a:t>
            </a:r>
            <a:r>
              <a:rPr lang="pt-BR" b="1" dirty="0">
                <a:solidFill>
                  <a:srgbClr val="333436"/>
                </a:solidFill>
              </a:rPr>
              <a:t>e volatilidades</a:t>
            </a:r>
          </a:p>
        </p:txBody>
      </p:sp>
      <p:sp>
        <p:nvSpPr>
          <p:cNvPr id="8" name="Fluxograma: Conector 7"/>
          <p:cNvSpPr/>
          <p:nvPr/>
        </p:nvSpPr>
        <p:spPr>
          <a:xfrm>
            <a:off x="1499204" y="2060754"/>
            <a:ext cx="1509823" cy="1320428"/>
          </a:xfrm>
          <a:prstGeom prst="flowChartConnector">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600" b="1" dirty="0"/>
              <a:t>ALM</a:t>
            </a:r>
          </a:p>
        </p:txBody>
      </p:sp>
      <p:sp>
        <p:nvSpPr>
          <p:cNvPr id="9" name="Fluxograma: Conector 8"/>
          <p:cNvSpPr/>
          <p:nvPr/>
        </p:nvSpPr>
        <p:spPr>
          <a:xfrm>
            <a:off x="1532221" y="965555"/>
            <a:ext cx="1459312" cy="788817"/>
          </a:xfrm>
          <a:prstGeom prst="flowChartConnector">
            <a:avLst/>
          </a:prstGeom>
          <a:solidFill>
            <a:srgbClr val="3333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a:t>CENÁRIO ECONÔMICO</a:t>
            </a:r>
          </a:p>
        </p:txBody>
      </p:sp>
      <p:sp>
        <p:nvSpPr>
          <p:cNvPr id="11" name="Fluxograma: Conector 10"/>
          <p:cNvSpPr/>
          <p:nvPr/>
        </p:nvSpPr>
        <p:spPr>
          <a:xfrm>
            <a:off x="435935" y="3381182"/>
            <a:ext cx="1284378" cy="788817"/>
          </a:xfrm>
          <a:prstGeom prst="flowChartConnector">
            <a:avLst/>
          </a:prstGeom>
          <a:solidFill>
            <a:srgbClr val="118337"/>
          </a:solidFill>
          <a:ln>
            <a:solidFill>
              <a:srgbClr val="1183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t>ATIVO</a:t>
            </a:r>
          </a:p>
        </p:txBody>
      </p:sp>
      <p:sp>
        <p:nvSpPr>
          <p:cNvPr id="12" name="Fluxograma: Conector 11"/>
          <p:cNvSpPr/>
          <p:nvPr/>
        </p:nvSpPr>
        <p:spPr>
          <a:xfrm>
            <a:off x="2775095" y="3425216"/>
            <a:ext cx="1477930" cy="788817"/>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bg1"/>
                </a:solidFill>
              </a:rPr>
              <a:t>PASSIVO</a:t>
            </a:r>
          </a:p>
        </p:txBody>
      </p:sp>
      <p:cxnSp>
        <p:nvCxnSpPr>
          <p:cNvPr id="18" name="Conector reto 17"/>
          <p:cNvCxnSpPr/>
          <p:nvPr/>
        </p:nvCxnSpPr>
        <p:spPr>
          <a:xfrm>
            <a:off x="2275367" y="1754372"/>
            <a:ext cx="0" cy="306382"/>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Conector reto 19"/>
          <p:cNvCxnSpPr>
            <a:stCxn id="11" idx="7"/>
            <a:endCxn id="8" idx="3"/>
          </p:cNvCxnSpPr>
          <p:nvPr/>
        </p:nvCxnSpPr>
        <p:spPr>
          <a:xfrm flipV="1">
            <a:off x="1532220" y="3187810"/>
            <a:ext cx="188093" cy="30889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Conector reto 22"/>
          <p:cNvCxnSpPr>
            <a:stCxn id="12" idx="1"/>
            <a:endCxn id="8" idx="5"/>
          </p:cNvCxnSpPr>
          <p:nvPr/>
        </p:nvCxnSpPr>
        <p:spPr>
          <a:xfrm flipH="1" flipV="1">
            <a:off x="2787918" y="3187810"/>
            <a:ext cx="203615" cy="35292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5" name="Text Box 14"/>
          <p:cNvSpPr txBox="1">
            <a:spLocks noChangeArrowheads="1"/>
          </p:cNvSpPr>
          <p:nvPr/>
        </p:nvSpPr>
        <p:spPr bwMode="auto">
          <a:xfrm>
            <a:off x="4921613" y="1899326"/>
            <a:ext cx="3975100" cy="923330"/>
          </a:xfrm>
          <a:prstGeom prst="rect">
            <a:avLst/>
          </a:prstGeom>
          <a:noFill/>
          <a:ln w="28575">
            <a:solidFill>
              <a:srgbClr val="FF0000"/>
            </a:solidFill>
            <a:prstDash val="sysDash"/>
            <a:miter lim="800000"/>
            <a:headEnd/>
            <a:tailEnd/>
          </a:ln>
        </p:spPr>
        <p:txBody>
          <a:bodyPr>
            <a:spAutoFit/>
          </a:bodyPr>
          <a:lstStyle/>
          <a:p>
            <a:pPr algn="ctr">
              <a:lnSpc>
                <a:spcPct val="90000"/>
              </a:lnSpc>
              <a:defRPr/>
            </a:pPr>
            <a:r>
              <a:rPr lang="pt-BR" sz="2400" b="1" dirty="0">
                <a:solidFill>
                  <a:srgbClr val="FF0000"/>
                </a:solidFill>
              </a:rPr>
              <a:t>Projeção do Passivo</a:t>
            </a:r>
          </a:p>
          <a:p>
            <a:pPr algn="ctr">
              <a:lnSpc>
                <a:spcPct val="90000"/>
              </a:lnSpc>
              <a:defRPr/>
            </a:pPr>
            <a:endParaRPr lang="pt-BR" b="1" dirty="0">
              <a:solidFill>
                <a:srgbClr val="333436"/>
              </a:solidFill>
            </a:endParaRPr>
          </a:p>
          <a:p>
            <a:pPr indent="-285750" algn="ctr">
              <a:lnSpc>
                <a:spcPct val="90000"/>
              </a:lnSpc>
              <a:defRPr/>
            </a:pPr>
            <a:r>
              <a:rPr lang="pt-BR" b="1" dirty="0">
                <a:solidFill>
                  <a:srgbClr val="333436"/>
                </a:solidFill>
              </a:rPr>
              <a:t>Valor anual de fluxo de caixa</a:t>
            </a:r>
          </a:p>
        </p:txBody>
      </p:sp>
      <p:sp>
        <p:nvSpPr>
          <p:cNvPr id="16" name="Text Box 14"/>
          <p:cNvSpPr txBox="1">
            <a:spLocks noChangeArrowheads="1"/>
          </p:cNvSpPr>
          <p:nvPr/>
        </p:nvSpPr>
        <p:spPr bwMode="auto">
          <a:xfrm>
            <a:off x="4925151" y="3096991"/>
            <a:ext cx="3975100" cy="1671227"/>
          </a:xfrm>
          <a:prstGeom prst="rect">
            <a:avLst/>
          </a:prstGeom>
          <a:noFill/>
          <a:ln w="28575">
            <a:solidFill>
              <a:srgbClr val="118337"/>
            </a:solidFill>
            <a:prstDash val="sysDash"/>
            <a:miter lim="800000"/>
            <a:headEnd/>
            <a:tailEnd/>
          </a:ln>
        </p:spPr>
        <p:txBody>
          <a:bodyPr>
            <a:spAutoFit/>
          </a:bodyPr>
          <a:lstStyle/>
          <a:p>
            <a:pPr algn="ctr">
              <a:lnSpc>
                <a:spcPct val="90000"/>
              </a:lnSpc>
              <a:defRPr/>
            </a:pPr>
            <a:r>
              <a:rPr lang="pt-BR" sz="2400" b="1" dirty="0">
                <a:solidFill>
                  <a:srgbClr val="118337"/>
                </a:solidFill>
              </a:rPr>
              <a:t>Otimização do Ativo</a:t>
            </a:r>
          </a:p>
          <a:p>
            <a:pPr algn="ctr">
              <a:lnSpc>
                <a:spcPct val="90000"/>
              </a:lnSpc>
              <a:defRPr/>
            </a:pPr>
            <a:endParaRPr lang="pt-BR" b="1" dirty="0">
              <a:solidFill>
                <a:srgbClr val="333436"/>
              </a:solidFill>
            </a:endParaRPr>
          </a:p>
          <a:p>
            <a:pPr indent="-285750" algn="ctr">
              <a:lnSpc>
                <a:spcPct val="90000"/>
              </a:lnSpc>
              <a:defRPr/>
            </a:pPr>
            <a:r>
              <a:rPr lang="pt-BR" b="1" dirty="0">
                <a:solidFill>
                  <a:srgbClr val="333436"/>
                </a:solidFill>
              </a:rPr>
              <a:t>Otimização da carteira</a:t>
            </a:r>
          </a:p>
          <a:p>
            <a:pPr indent="-285750" algn="ctr">
              <a:lnSpc>
                <a:spcPct val="90000"/>
              </a:lnSpc>
              <a:defRPr/>
            </a:pPr>
            <a:r>
              <a:rPr lang="pt-BR" b="1" dirty="0">
                <a:solidFill>
                  <a:srgbClr val="333436"/>
                </a:solidFill>
              </a:rPr>
              <a:t>Mitigação de risco de liquidez</a:t>
            </a:r>
          </a:p>
          <a:p>
            <a:pPr indent="-285750" algn="ctr">
              <a:lnSpc>
                <a:spcPct val="90000"/>
              </a:lnSpc>
              <a:defRPr/>
            </a:pPr>
            <a:r>
              <a:rPr lang="pt-BR" b="1" dirty="0">
                <a:solidFill>
                  <a:srgbClr val="333436"/>
                </a:solidFill>
              </a:rPr>
              <a:t>Mitigação de risco de solvência</a:t>
            </a:r>
          </a:p>
          <a:p>
            <a:pPr indent="-285750" algn="ctr">
              <a:lnSpc>
                <a:spcPct val="90000"/>
              </a:lnSpc>
              <a:defRPr/>
            </a:pPr>
            <a:r>
              <a:rPr lang="pt-BR" b="1">
                <a:solidFill>
                  <a:srgbClr val="333436"/>
                </a:solidFill>
              </a:rPr>
              <a:t>Ponto </a:t>
            </a:r>
            <a:r>
              <a:rPr lang="pt-BR" b="1" dirty="0">
                <a:solidFill>
                  <a:srgbClr val="333436"/>
                </a:solidFill>
              </a:rPr>
              <a:t>ótimo entre Risco </a:t>
            </a:r>
            <a:r>
              <a:rPr lang="pt-BR" b="1">
                <a:solidFill>
                  <a:srgbClr val="333436"/>
                </a:solidFill>
              </a:rPr>
              <a:t>e Retorno</a:t>
            </a:r>
            <a:endParaRPr lang="pt-BR" b="1" dirty="0">
              <a:solidFill>
                <a:srgbClr val="333436"/>
              </a:solidFill>
            </a:endParaRPr>
          </a:p>
        </p:txBody>
      </p:sp>
    </p:spTree>
    <p:extLst>
      <p:ext uri="{BB962C8B-B14F-4D97-AF65-F5344CB8AC3E}">
        <p14:creationId xmlns:p14="http://schemas.microsoft.com/office/powerpoint/2010/main" val="394814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86134" y="85186"/>
            <a:ext cx="5120825" cy="461665"/>
          </a:xfrm>
          <a:prstGeom prst="rect">
            <a:avLst/>
          </a:prstGeom>
          <a:noFill/>
        </p:spPr>
        <p:txBody>
          <a:bodyPr wrap="none" rtlCol="0">
            <a:spAutoFit/>
          </a:bodyPr>
          <a:lstStyle/>
          <a:p>
            <a:r>
              <a:rPr lang="en-US" sz="2400" b="1" dirty="0">
                <a:solidFill>
                  <a:srgbClr val="008000"/>
                </a:solidFill>
              </a:rPr>
              <a:t>FRONTEIRA EFICIENTE DE </a:t>
            </a:r>
            <a:r>
              <a:rPr lang="en-US" sz="2400" b="1" i="1" dirty="0">
                <a:solidFill>
                  <a:srgbClr val="008000"/>
                </a:solidFill>
              </a:rPr>
              <a:t>MARKOWITZ</a:t>
            </a:r>
          </a:p>
        </p:txBody>
      </p:sp>
      <p:sp>
        <p:nvSpPr>
          <p:cNvPr id="8" name="CaixaDeTexto 7">
            <a:extLst>
              <a:ext uri="{FF2B5EF4-FFF2-40B4-BE49-F238E27FC236}">
                <a16:creationId xmlns:a16="http://schemas.microsoft.com/office/drawing/2014/main" id="{4F2B8459-F8E8-46D9-A65F-3D78C8876B68}"/>
              </a:ext>
            </a:extLst>
          </p:cNvPr>
          <p:cNvSpPr txBox="1"/>
          <p:nvPr/>
        </p:nvSpPr>
        <p:spPr>
          <a:xfrm>
            <a:off x="5688420" y="198783"/>
            <a:ext cx="2059182" cy="276999"/>
          </a:xfrm>
          <a:prstGeom prst="rect">
            <a:avLst/>
          </a:prstGeom>
          <a:noFill/>
        </p:spPr>
        <p:txBody>
          <a:bodyPr wrap="square" rtlCol="0">
            <a:spAutoFit/>
          </a:bodyPr>
          <a:lstStyle/>
          <a:p>
            <a:r>
              <a:rPr lang="pt-BR" sz="1200" dirty="0"/>
              <a:t>(31/12/2010 à 29/02/2024)</a:t>
            </a:r>
          </a:p>
        </p:txBody>
      </p:sp>
      <p:pic>
        <p:nvPicPr>
          <p:cNvPr id="3" name="Imagem 2">
            <a:extLst>
              <a:ext uri="{FF2B5EF4-FFF2-40B4-BE49-F238E27FC236}">
                <a16:creationId xmlns:a16="http://schemas.microsoft.com/office/drawing/2014/main" id="{39AE4036-9C3F-DF55-209F-DE59BE2F36BB}"/>
              </a:ext>
            </a:extLst>
          </p:cNvPr>
          <p:cNvPicPr>
            <a:picLocks noChangeAspect="1"/>
          </p:cNvPicPr>
          <p:nvPr/>
        </p:nvPicPr>
        <p:blipFill>
          <a:blip r:embed="rId4"/>
          <a:stretch>
            <a:fillRect/>
          </a:stretch>
        </p:blipFill>
        <p:spPr>
          <a:xfrm>
            <a:off x="263351" y="756245"/>
            <a:ext cx="8629440" cy="2418661"/>
          </a:xfrm>
          <a:prstGeom prst="rect">
            <a:avLst/>
          </a:prstGeom>
        </p:spPr>
      </p:pic>
      <p:pic>
        <p:nvPicPr>
          <p:cNvPr id="5" name="Imagem 4">
            <a:extLst>
              <a:ext uri="{FF2B5EF4-FFF2-40B4-BE49-F238E27FC236}">
                <a16:creationId xmlns:a16="http://schemas.microsoft.com/office/drawing/2014/main" id="{DAE09597-DC7C-B342-E76A-32D5BDEC06C3}"/>
              </a:ext>
            </a:extLst>
          </p:cNvPr>
          <p:cNvPicPr>
            <a:picLocks noChangeAspect="1"/>
          </p:cNvPicPr>
          <p:nvPr/>
        </p:nvPicPr>
        <p:blipFill>
          <a:blip r:embed="rId5"/>
          <a:stretch>
            <a:fillRect/>
          </a:stretch>
        </p:blipFill>
        <p:spPr>
          <a:xfrm>
            <a:off x="263351" y="3493967"/>
            <a:ext cx="8629440" cy="812704"/>
          </a:xfrm>
          <a:prstGeom prst="rect">
            <a:avLst/>
          </a:prstGeom>
        </p:spPr>
      </p:pic>
    </p:spTree>
    <p:extLst>
      <p:ext uri="{BB962C8B-B14F-4D97-AF65-F5344CB8AC3E}">
        <p14:creationId xmlns:p14="http://schemas.microsoft.com/office/powerpoint/2010/main" val="194372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20195" y="85186"/>
            <a:ext cx="7876965" cy="430887"/>
          </a:xfrm>
          <a:prstGeom prst="rect">
            <a:avLst/>
          </a:prstGeom>
          <a:noFill/>
        </p:spPr>
        <p:txBody>
          <a:bodyPr wrap="none" rtlCol="0">
            <a:spAutoFit/>
          </a:bodyPr>
          <a:lstStyle/>
          <a:p>
            <a:r>
              <a:rPr lang="en-US" sz="2200" b="1" dirty="0">
                <a:solidFill>
                  <a:srgbClr val="008000"/>
                </a:solidFill>
              </a:rPr>
              <a:t>FRONTEIRA EFICIENTE DE </a:t>
            </a:r>
            <a:r>
              <a:rPr lang="en-US" sz="2200" b="1" i="1" dirty="0">
                <a:solidFill>
                  <a:srgbClr val="008000"/>
                </a:solidFill>
              </a:rPr>
              <a:t>MARKOWITZ   </a:t>
            </a:r>
            <a:r>
              <a:rPr lang="en-US" sz="2200" b="1" dirty="0">
                <a:solidFill>
                  <a:srgbClr val="008000"/>
                </a:solidFill>
              </a:rPr>
              <a:t>Taxa Real P.I. = 5,01% </a:t>
            </a:r>
            <a:r>
              <a:rPr lang="en-US" sz="2200" b="1" dirty="0" err="1">
                <a:solidFill>
                  <a:srgbClr val="008000"/>
                </a:solidFill>
              </a:rPr>
              <a:t>a.a.</a:t>
            </a:r>
            <a:endParaRPr lang="en-US" sz="2200" b="1" dirty="0">
              <a:solidFill>
                <a:srgbClr val="008000"/>
              </a:solidFill>
            </a:endParaRPr>
          </a:p>
        </p:txBody>
      </p:sp>
      <p:graphicFrame>
        <p:nvGraphicFramePr>
          <p:cNvPr id="6" name="Chart 2">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4169164518"/>
              </p:ext>
            </p:extLst>
          </p:nvPr>
        </p:nvGraphicFramePr>
        <p:xfrm>
          <a:off x="165252" y="775173"/>
          <a:ext cx="8802477" cy="4028181"/>
        </p:xfrm>
        <a:graphic>
          <a:graphicData uri="http://schemas.openxmlformats.org/drawingml/2006/chart">
            <c:chart xmlns:c="http://schemas.openxmlformats.org/drawingml/2006/chart" xmlns:r="http://schemas.openxmlformats.org/officeDocument/2006/relationships" r:id="rId4"/>
          </a:graphicData>
        </a:graphic>
      </p:graphicFrame>
      <p:sp>
        <p:nvSpPr>
          <p:cNvPr id="7" name="Seta: para Baixo 6">
            <a:extLst>
              <a:ext uri="{FF2B5EF4-FFF2-40B4-BE49-F238E27FC236}">
                <a16:creationId xmlns:a16="http://schemas.microsoft.com/office/drawing/2014/main" id="{77FB6C38-0CDF-2910-F0A9-F2F5AFAE8130}"/>
              </a:ext>
            </a:extLst>
          </p:cNvPr>
          <p:cNvSpPr/>
          <p:nvPr/>
        </p:nvSpPr>
        <p:spPr>
          <a:xfrm>
            <a:off x="3035785" y="2199723"/>
            <a:ext cx="287145" cy="461645"/>
          </a:xfrm>
          <a:prstGeom prst="downArrow">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pt-BR" dirty="0"/>
          </a:p>
        </p:txBody>
      </p:sp>
      <p:sp>
        <p:nvSpPr>
          <p:cNvPr id="8" name="CaixaDeTexto 7">
            <a:extLst>
              <a:ext uri="{FF2B5EF4-FFF2-40B4-BE49-F238E27FC236}">
                <a16:creationId xmlns:a16="http://schemas.microsoft.com/office/drawing/2014/main" id="{58639428-66DD-881F-3AD2-BCCCF5D7130B}"/>
              </a:ext>
            </a:extLst>
          </p:cNvPr>
          <p:cNvSpPr txBox="1"/>
          <p:nvPr/>
        </p:nvSpPr>
        <p:spPr>
          <a:xfrm>
            <a:off x="3031975" y="1862887"/>
            <a:ext cx="510392" cy="30777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pt-BR" sz="1400" b="1" dirty="0">
                <a:solidFill>
                  <a:srgbClr val="008000"/>
                </a:solidFill>
              </a:rPr>
              <a:t>4º</a:t>
            </a:r>
          </a:p>
        </p:txBody>
      </p:sp>
    </p:spTree>
    <p:extLst>
      <p:ext uri="{BB962C8B-B14F-4D97-AF65-F5344CB8AC3E}">
        <p14:creationId xmlns:p14="http://schemas.microsoft.com/office/powerpoint/2010/main" val="171465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86134" y="85186"/>
            <a:ext cx="7040582" cy="461665"/>
          </a:xfrm>
          <a:prstGeom prst="rect">
            <a:avLst/>
          </a:prstGeom>
          <a:noFill/>
        </p:spPr>
        <p:txBody>
          <a:bodyPr wrap="none" rtlCol="0">
            <a:spAutoFit/>
          </a:bodyPr>
          <a:lstStyle/>
          <a:p>
            <a:r>
              <a:rPr lang="en-US" sz="2400" b="1" dirty="0">
                <a:solidFill>
                  <a:srgbClr val="008000"/>
                </a:solidFill>
              </a:rPr>
              <a:t>CARTEIRAS DA FRONTEIRA EFICIENTE DE </a:t>
            </a:r>
            <a:r>
              <a:rPr lang="en-US" sz="2400" b="1" i="1" dirty="0">
                <a:solidFill>
                  <a:srgbClr val="008000"/>
                </a:solidFill>
              </a:rPr>
              <a:t>MARKOWITZ</a:t>
            </a:r>
          </a:p>
        </p:txBody>
      </p:sp>
      <p:pic>
        <p:nvPicPr>
          <p:cNvPr id="4" name="Imagem 3">
            <a:extLst>
              <a:ext uri="{FF2B5EF4-FFF2-40B4-BE49-F238E27FC236}">
                <a16:creationId xmlns:a16="http://schemas.microsoft.com/office/drawing/2014/main" id="{C0B42A62-37A7-7F50-AFE8-34CEE4A6C930}"/>
              </a:ext>
            </a:extLst>
          </p:cNvPr>
          <p:cNvPicPr>
            <a:picLocks noChangeAspect="1"/>
          </p:cNvPicPr>
          <p:nvPr/>
        </p:nvPicPr>
        <p:blipFill>
          <a:blip r:embed="rId4"/>
          <a:stretch>
            <a:fillRect/>
          </a:stretch>
        </p:blipFill>
        <p:spPr>
          <a:xfrm>
            <a:off x="256254" y="837282"/>
            <a:ext cx="8711475" cy="3855903"/>
          </a:xfrm>
          <a:prstGeom prst="rect">
            <a:avLst/>
          </a:prstGeom>
        </p:spPr>
      </p:pic>
    </p:spTree>
    <p:extLst>
      <p:ext uri="{BB962C8B-B14F-4D97-AF65-F5344CB8AC3E}">
        <p14:creationId xmlns:p14="http://schemas.microsoft.com/office/powerpoint/2010/main" val="6261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30" y="85186"/>
            <a:ext cx="3347904" cy="461665"/>
          </a:xfrm>
          <a:prstGeom prst="rect">
            <a:avLst/>
          </a:prstGeom>
          <a:noFill/>
        </p:spPr>
        <p:txBody>
          <a:bodyPr wrap="none" rtlCol="0">
            <a:spAutoFit/>
          </a:bodyPr>
          <a:lstStyle/>
          <a:p>
            <a:r>
              <a:rPr lang="en-US" sz="2400" b="1" dirty="0">
                <a:solidFill>
                  <a:srgbClr val="008000"/>
                </a:solidFill>
              </a:rPr>
              <a:t>PASSIVO FAPSPMG 2024 </a:t>
            </a:r>
          </a:p>
        </p:txBody>
      </p:sp>
      <p:graphicFrame>
        <p:nvGraphicFramePr>
          <p:cNvPr id="5" name="Gráfico 4">
            <a:extLst>
              <a:ext uri="{FF2B5EF4-FFF2-40B4-BE49-F238E27FC236}">
                <a16:creationId xmlns:a16="http://schemas.microsoft.com/office/drawing/2014/main" id="{3C4BCD4B-628D-43CA-5420-9C033F2BC757}"/>
              </a:ext>
            </a:extLst>
          </p:cNvPr>
          <p:cNvGraphicFramePr>
            <a:graphicFrameLocks/>
          </p:cNvGraphicFramePr>
          <p:nvPr>
            <p:extLst>
              <p:ext uri="{D42A27DB-BD31-4B8C-83A1-F6EECF244321}">
                <p14:modId xmlns:p14="http://schemas.microsoft.com/office/powerpoint/2010/main" val="3922993806"/>
              </p:ext>
            </p:extLst>
          </p:nvPr>
        </p:nvGraphicFramePr>
        <p:xfrm>
          <a:off x="187287" y="840580"/>
          <a:ext cx="8703325" cy="3962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3127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2994"/>
            <a:ext cx="9144000" cy="5143500"/>
          </a:xfrm>
          <a:prstGeom prst="rect">
            <a:avLst/>
          </a:prstGeom>
        </p:spPr>
      </p:pic>
      <p:sp>
        <p:nvSpPr>
          <p:cNvPr id="4" name="TextBox 3"/>
          <p:cNvSpPr txBox="1"/>
          <p:nvPr/>
        </p:nvSpPr>
        <p:spPr>
          <a:xfrm>
            <a:off x="195336" y="85186"/>
            <a:ext cx="7060266"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09/10/2018          </a:t>
            </a:r>
            <a:r>
              <a:rPr lang="en-US" sz="1600" b="1" dirty="0">
                <a:solidFill>
                  <a:srgbClr val="008000"/>
                </a:solidFill>
                <a:latin typeface="Calibri" panose="020F0502020204030204" pitchFamily="34" charset="0"/>
                <a:cs typeface="Calibri" panose="020F0502020204030204" pitchFamily="34" charset="0"/>
              </a:rPr>
              <a:t>(1º </a:t>
            </a:r>
            <a:r>
              <a:rPr lang="en-US" sz="1600" b="1" dirty="0" err="1">
                <a:solidFill>
                  <a:srgbClr val="008000"/>
                </a:solidFill>
                <a:latin typeface="Calibri" panose="020F0502020204030204" pitchFamily="34" charset="0"/>
                <a:cs typeface="Calibri" panose="020F0502020204030204" pitchFamily="34" charset="0"/>
              </a:rPr>
              <a:t>turno</a:t>
            </a:r>
            <a:r>
              <a:rPr lang="en-US" sz="1600" b="1" dirty="0">
                <a:solidFill>
                  <a:srgbClr val="008000"/>
                </a:solidFill>
                <a:latin typeface="Calibri" panose="020F0502020204030204" pitchFamily="34" charset="0"/>
                <a:cs typeface="Calibri" panose="020F0502020204030204" pitchFamily="34" charset="0"/>
              </a:rPr>
              <a:t>: 07/10/18)</a:t>
            </a:r>
            <a:endParaRPr lang="en-US" sz="1600"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5,50% a.a. para 10 anos.</a:t>
            </a:r>
            <a:endParaRPr lang="pt-BR" sz="2800" spc="-1" dirty="0">
              <a:solidFill>
                <a:srgbClr val="000000"/>
              </a:solidFill>
              <a:uFill>
                <a:solidFill>
                  <a:srgbClr val="FFFFFF"/>
                </a:solidFill>
              </a:uFill>
              <a:latin typeface="Arial"/>
            </a:endParaRPr>
          </a:p>
        </p:txBody>
      </p:sp>
      <p:pic>
        <p:nvPicPr>
          <p:cNvPr id="6" name="Imagem 5"/>
          <p:cNvPicPr>
            <a:picLocks noChangeAspect="1"/>
          </p:cNvPicPr>
          <p:nvPr/>
        </p:nvPicPr>
        <p:blipFill>
          <a:blip r:embed="rId3"/>
          <a:stretch>
            <a:fillRect/>
          </a:stretch>
        </p:blipFill>
        <p:spPr>
          <a:xfrm>
            <a:off x="1691628" y="1327692"/>
            <a:ext cx="6332491" cy="3377872"/>
          </a:xfrm>
          <a:prstGeom prst="rect">
            <a:avLst/>
          </a:prstGeom>
        </p:spPr>
      </p:pic>
      <p:sp>
        <p:nvSpPr>
          <p:cNvPr id="10" name="CaixaDeTexto 9">
            <a:extLst>
              <a:ext uri="{FF2B5EF4-FFF2-40B4-BE49-F238E27FC236}">
                <a16:creationId xmlns:a16="http://schemas.microsoft.com/office/drawing/2014/main" id="{9F7A63D5-18E4-45D8-9304-13A437E8413B}"/>
              </a:ext>
            </a:extLst>
          </p:cNvPr>
          <p:cNvSpPr txBox="1"/>
          <p:nvPr/>
        </p:nvSpPr>
        <p:spPr>
          <a:xfrm>
            <a:off x="6850902" y="1493161"/>
            <a:ext cx="1410593" cy="369332"/>
          </a:xfrm>
          <a:prstGeom prst="rect">
            <a:avLst/>
          </a:prstGeom>
          <a:noFill/>
        </p:spPr>
        <p:txBody>
          <a:bodyPr wrap="square" rtlCol="0">
            <a:spAutoFit/>
          </a:bodyPr>
          <a:lstStyle/>
          <a:p>
            <a:r>
              <a:rPr lang="pt-BR" dirty="0"/>
              <a:t>5,50% a.a.</a:t>
            </a:r>
          </a:p>
        </p:txBody>
      </p:sp>
      <p:sp>
        <p:nvSpPr>
          <p:cNvPr id="11" name="Seta para baixo 10">
            <a:extLst>
              <a:ext uri="{FF2B5EF4-FFF2-40B4-BE49-F238E27FC236}">
                <a16:creationId xmlns:a16="http://schemas.microsoft.com/office/drawing/2014/main" id="{EFF32E9E-A6A0-45C9-AF45-CE84875A06AA}"/>
              </a:ext>
            </a:extLst>
          </p:cNvPr>
          <p:cNvSpPr/>
          <p:nvPr/>
        </p:nvSpPr>
        <p:spPr>
          <a:xfrm>
            <a:off x="7481140" y="1899509"/>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65039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
            <a:ext cx="9144000" cy="5143500"/>
          </a:xfrm>
          <a:prstGeom prst="rect">
            <a:avLst/>
          </a:prstGeom>
        </p:spPr>
      </p:pic>
      <p:sp>
        <p:nvSpPr>
          <p:cNvPr id="14" name="TextBox 3"/>
          <p:cNvSpPr txBox="1"/>
          <p:nvPr/>
        </p:nvSpPr>
        <p:spPr>
          <a:xfrm>
            <a:off x="-99624" y="85186"/>
            <a:ext cx="5867632" cy="492443"/>
          </a:xfrm>
          <a:prstGeom prst="rect">
            <a:avLst/>
          </a:prstGeom>
          <a:noFill/>
        </p:spPr>
        <p:txBody>
          <a:bodyPr wrap="none" rtlCol="0">
            <a:spAutoFit/>
          </a:bodyPr>
          <a:lstStyle/>
          <a:p>
            <a:r>
              <a:rPr lang="en-US" sz="2600" b="1" dirty="0">
                <a:solidFill>
                  <a:srgbClr val="008000"/>
                </a:solidFill>
              </a:rPr>
              <a:t> FAPSPMG 31/10/2024: R$ 59.958.501,98</a:t>
            </a:r>
            <a:endParaRPr lang="en-US" sz="2600" b="1" i="1" dirty="0">
              <a:solidFill>
                <a:srgbClr val="008000"/>
              </a:solidFill>
            </a:endParaRPr>
          </a:p>
        </p:txBody>
      </p:sp>
      <p:pic>
        <p:nvPicPr>
          <p:cNvPr id="4" name="Imagem 3">
            <a:extLst>
              <a:ext uri="{FF2B5EF4-FFF2-40B4-BE49-F238E27FC236}">
                <a16:creationId xmlns:a16="http://schemas.microsoft.com/office/drawing/2014/main" id="{820ABC07-B02C-5DAA-D2DF-0D0E83184732}"/>
              </a:ext>
            </a:extLst>
          </p:cNvPr>
          <p:cNvPicPr>
            <a:picLocks noChangeAspect="1"/>
          </p:cNvPicPr>
          <p:nvPr/>
        </p:nvPicPr>
        <p:blipFill>
          <a:blip r:embed="rId4"/>
          <a:stretch>
            <a:fillRect/>
          </a:stretch>
        </p:blipFill>
        <p:spPr>
          <a:xfrm>
            <a:off x="1955073" y="776036"/>
            <a:ext cx="4809284" cy="3939183"/>
          </a:xfrm>
          <a:prstGeom prst="rect">
            <a:avLst/>
          </a:prstGeom>
        </p:spPr>
      </p:pic>
    </p:spTree>
    <p:extLst>
      <p:ext uri="{BB962C8B-B14F-4D97-AF65-F5344CB8AC3E}">
        <p14:creationId xmlns:p14="http://schemas.microsoft.com/office/powerpoint/2010/main" val="4216371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62"/>
            <a:ext cx="9144000" cy="5143500"/>
          </a:xfrm>
          <a:prstGeom prst="rect">
            <a:avLst/>
          </a:prstGeom>
        </p:spPr>
      </p:pic>
      <p:sp>
        <p:nvSpPr>
          <p:cNvPr id="5" name="Seta: Curva para a Direita 4">
            <a:extLst>
              <a:ext uri="{FF2B5EF4-FFF2-40B4-BE49-F238E27FC236}">
                <a16:creationId xmlns:a16="http://schemas.microsoft.com/office/drawing/2014/main" id="{DFC73DC2-794C-A9C9-B20F-E6C20FD0A99D}"/>
              </a:ext>
            </a:extLst>
          </p:cNvPr>
          <p:cNvSpPr/>
          <p:nvPr/>
        </p:nvSpPr>
        <p:spPr>
          <a:xfrm rot="20315734">
            <a:off x="1067056" y="3109368"/>
            <a:ext cx="782081" cy="1443022"/>
          </a:xfrm>
          <a:prstGeom prst="curvedRightArrow">
            <a:avLst/>
          </a:prstGeom>
          <a:solidFill>
            <a:srgbClr val="008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schemeClr val="tx1"/>
              </a:solidFill>
            </a:endParaRPr>
          </a:p>
        </p:txBody>
      </p:sp>
      <p:sp>
        <p:nvSpPr>
          <p:cNvPr id="8" name="CaixaDeTexto 7">
            <a:extLst>
              <a:ext uri="{FF2B5EF4-FFF2-40B4-BE49-F238E27FC236}">
                <a16:creationId xmlns:a16="http://schemas.microsoft.com/office/drawing/2014/main" id="{F7E80FE0-AAEC-AF22-B1E7-31BCE452ABF3}"/>
              </a:ext>
            </a:extLst>
          </p:cNvPr>
          <p:cNvSpPr txBox="1"/>
          <p:nvPr/>
        </p:nvSpPr>
        <p:spPr>
          <a:xfrm>
            <a:off x="2377055" y="3952700"/>
            <a:ext cx="4465675" cy="461665"/>
          </a:xfrm>
          <a:prstGeom prst="rect">
            <a:avLst/>
          </a:prstGeom>
          <a:noFill/>
        </p:spPr>
        <p:txBody>
          <a:bodyPr wrap="square" rtlCol="0">
            <a:spAutoFit/>
          </a:bodyPr>
          <a:lstStyle/>
          <a:p>
            <a:r>
              <a:rPr lang="pt-BR" sz="2400" b="1" dirty="0">
                <a:solidFill>
                  <a:srgbClr val="008000"/>
                </a:solidFill>
              </a:rPr>
              <a:t>LIÇÃO DE CASA A FAZER!</a:t>
            </a:r>
          </a:p>
        </p:txBody>
      </p:sp>
      <p:sp>
        <p:nvSpPr>
          <p:cNvPr id="7" name="CaixaDeTexto 6">
            <a:extLst>
              <a:ext uri="{FF2B5EF4-FFF2-40B4-BE49-F238E27FC236}">
                <a16:creationId xmlns:a16="http://schemas.microsoft.com/office/drawing/2014/main" id="{18E24DBD-0E07-4F6A-3B23-D0C70DBB6DAC}"/>
              </a:ext>
            </a:extLst>
          </p:cNvPr>
          <p:cNvSpPr txBox="1"/>
          <p:nvPr/>
        </p:nvSpPr>
        <p:spPr>
          <a:xfrm>
            <a:off x="938493" y="881735"/>
            <a:ext cx="8105021" cy="430887"/>
          </a:xfrm>
          <a:prstGeom prst="rect">
            <a:avLst/>
          </a:prstGeom>
          <a:noFill/>
        </p:spPr>
        <p:txBody>
          <a:bodyPr wrap="square" rtlCol="0">
            <a:spAutoFit/>
          </a:bodyPr>
          <a:lstStyle/>
          <a:p>
            <a:pPr algn="ctr"/>
            <a:r>
              <a:rPr lang="pt-BR" sz="2200" b="1" dirty="0">
                <a:solidFill>
                  <a:srgbClr val="008000"/>
                </a:solidFill>
              </a:rPr>
              <a:t>ALOCAÇÃO EM (NTN-</a:t>
            </a:r>
            <a:r>
              <a:rPr lang="pt-BR" sz="2200" b="1" dirty="0" err="1">
                <a:solidFill>
                  <a:srgbClr val="008000"/>
                </a:solidFill>
              </a:rPr>
              <a:t>Bs</a:t>
            </a:r>
            <a:r>
              <a:rPr lang="pt-BR" sz="2200" b="1" dirty="0">
                <a:solidFill>
                  <a:srgbClr val="008000"/>
                </a:solidFill>
              </a:rPr>
              <a:t>) IMA-B = 66,90% = R$ 40.112.450,88</a:t>
            </a:r>
          </a:p>
        </p:txBody>
      </p:sp>
      <p:sp>
        <p:nvSpPr>
          <p:cNvPr id="4" name="TextBox 3">
            <a:extLst>
              <a:ext uri="{FF2B5EF4-FFF2-40B4-BE49-F238E27FC236}">
                <a16:creationId xmlns:a16="http://schemas.microsoft.com/office/drawing/2014/main" id="{FDBC8974-C2DF-9CB3-0D2E-9EDB69911173}"/>
              </a:ext>
            </a:extLst>
          </p:cNvPr>
          <p:cNvSpPr txBox="1"/>
          <p:nvPr/>
        </p:nvSpPr>
        <p:spPr>
          <a:xfrm>
            <a:off x="-99624" y="85186"/>
            <a:ext cx="5867632" cy="492443"/>
          </a:xfrm>
          <a:prstGeom prst="rect">
            <a:avLst/>
          </a:prstGeom>
          <a:noFill/>
        </p:spPr>
        <p:txBody>
          <a:bodyPr wrap="none" rtlCol="0">
            <a:spAutoFit/>
          </a:bodyPr>
          <a:lstStyle/>
          <a:p>
            <a:r>
              <a:rPr lang="en-US" sz="2600" b="1" dirty="0">
                <a:solidFill>
                  <a:srgbClr val="008000"/>
                </a:solidFill>
              </a:rPr>
              <a:t> FAPSPMG 31/10/2024: R$ 59.958.501,98</a:t>
            </a:r>
            <a:endParaRPr lang="en-US" sz="2600" b="1" i="1" dirty="0">
              <a:solidFill>
                <a:srgbClr val="008000"/>
              </a:solidFill>
            </a:endParaRPr>
          </a:p>
        </p:txBody>
      </p:sp>
      <p:pic>
        <p:nvPicPr>
          <p:cNvPr id="6" name="Imagem 5">
            <a:extLst>
              <a:ext uri="{FF2B5EF4-FFF2-40B4-BE49-F238E27FC236}">
                <a16:creationId xmlns:a16="http://schemas.microsoft.com/office/drawing/2014/main" id="{E8CAA0B4-5A20-C0FB-A086-2E847B97253E}"/>
              </a:ext>
            </a:extLst>
          </p:cNvPr>
          <p:cNvPicPr>
            <a:picLocks noChangeAspect="1"/>
          </p:cNvPicPr>
          <p:nvPr/>
        </p:nvPicPr>
        <p:blipFill>
          <a:blip r:embed="rId4"/>
          <a:stretch>
            <a:fillRect/>
          </a:stretch>
        </p:blipFill>
        <p:spPr>
          <a:xfrm>
            <a:off x="1723928" y="1471327"/>
            <a:ext cx="6957364" cy="2359552"/>
          </a:xfrm>
          <a:prstGeom prst="rect">
            <a:avLst/>
          </a:prstGeom>
        </p:spPr>
      </p:pic>
    </p:spTree>
    <p:extLst>
      <p:ext uri="{BB962C8B-B14F-4D97-AF65-F5344CB8AC3E}">
        <p14:creationId xmlns:p14="http://schemas.microsoft.com/office/powerpoint/2010/main" val="1582340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8"/>
            <a:ext cx="9144000" cy="5143500"/>
          </a:xfrm>
          <a:prstGeom prst="rect">
            <a:avLst/>
          </a:prstGeom>
        </p:spPr>
      </p:pic>
      <p:sp>
        <p:nvSpPr>
          <p:cNvPr id="6" name="TextBox 3">
            <a:extLst>
              <a:ext uri="{FF2B5EF4-FFF2-40B4-BE49-F238E27FC236}">
                <a16:creationId xmlns:a16="http://schemas.microsoft.com/office/drawing/2014/main" id="{852B6876-0031-4FBC-B6EA-664545DEE9E5}"/>
              </a:ext>
            </a:extLst>
          </p:cNvPr>
          <p:cNvSpPr txBox="1"/>
          <p:nvPr/>
        </p:nvSpPr>
        <p:spPr>
          <a:xfrm>
            <a:off x="-174313" y="95819"/>
            <a:ext cx="6212726" cy="415498"/>
          </a:xfrm>
          <a:prstGeom prst="rect">
            <a:avLst/>
          </a:prstGeom>
          <a:noFill/>
        </p:spPr>
        <p:txBody>
          <a:bodyPr wrap="none" rtlCol="0">
            <a:spAutoFit/>
          </a:bodyPr>
          <a:lstStyle/>
          <a:p>
            <a:r>
              <a:rPr lang="en-US" sz="2100" b="1" dirty="0">
                <a:solidFill>
                  <a:srgbClr val="008000"/>
                </a:solidFill>
              </a:rPr>
              <a:t>  FAPSPMG RF 31/10/2024: R$ 56.809.322,65 (94,75%)</a:t>
            </a:r>
            <a:endParaRPr lang="en-US" sz="2100" b="1" i="1" dirty="0">
              <a:solidFill>
                <a:srgbClr val="008000"/>
              </a:solidFill>
            </a:endParaRPr>
          </a:p>
        </p:txBody>
      </p:sp>
      <p:pic>
        <p:nvPicPr>
          <p:cNvPr id="5" name="Imagem 4">
            <a:extLst>
              <a:ext uri="{FF2B5EF4-FFF2-40B4-BE49-F238E27FC236}">
                <a16:creationId xmlns:a16="http://schemas.microsoft.com/office/drawing/2014/main" id="{C2783086-3F11-C3D7-C93C-C403E0B1F8DF}"/>
              </a:ext>
            </a:extLst>
          </p:cNvPr>
          <p:cNvPicPr>
            <a:picLocks noChangeAspect="1"/>
          </p:cNvPicPr>
          <p:nvPr/>
        </p:nvPicPr>
        <p:blipFill>
          <a:blip r:embed="rId4"/>
          <a:stretch>
            <a:fillRect/>
          </a:stretch>
        </p:blipFill>
        <p:spPr>
          <a:xfrm>
            <a:off x="42862" y="762346"/>
            <a:ext cx="9058275" cy="3905250"/>
          </a:xfrm>
          <a:prstGeom prst="rect">
            <a:avLst/>
          </a:prstGeom>
        </p:spPr>
      </p:pic>
    </p:spTree>
    <p:extLst>
      <p:ext uri="{BB962C8B-B14F-4D97-AF65-F5344CB8AC3E}">
        <p14:creationId xmlns:p14="http://schemas.microsoft.com/office/powerpoint/2010/main" val="27947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105261" y="85186"/>
            <a:ext cx="5602816" cy="430887"/>
          </a:xfrm>
          <a:prstGeom prst="rect">
            <a:avLst/>
          </a:prstGeom>
          <a:noFill/>
        </p:spPr>
        <p:txBody>
          <a:bodyPr wrap="none" rtlCol="0">
            <a:spAutoFit/>
          </a:bodyPr>
          <a:lstStyle/>
          <a:p>
            <a:r>
              <a:rPr lang="en-US" sz="2200" b="1" dirty="0">
                <a:solidFill>
                  <a:srgbClr val="008000"/>
                </a:solidFill>
              </a:rPr>
              <a:t>     FAPSPMG X MARKOWITZ: DIAGNÓSTICO RF</a:t>
            </a:r>
            <a:endParaRPr lang="en-US" sz="2200" b="1" i="1" dirty="0">
              <a:solidFill>
                <a:srgbClr val="008000"/>
              </a:solidFill>
            </a:endParaRPr>
          </a:p>
        </p:txBody>
      </p:sp>
      <p:sp>
        <p:nvSpPr>
          <p:cNvPr id="10" name="CaixaDeTexto 9"/>
          <p:cNvSpPr txBox="1"/>
          <p:nvPr/>
        </p:nvSpPr>
        <p:spPr>
          <a:xfrm>
            <a:off x="0" y="749300"/>
            <a:ext cx="8732764" cy="630942"/>
          </a:xfrm>
          <a:prstGeom prst="rect">
            <a:avLst/>
          </a:prstGeom>
          <a:noFill/>
        </p:spPr>
        <p:txBody>
          <a:bodyPr wrap="square" rtlCol="0">
            <a:spAutoFit/>
          </a:bodyPr>
          <a:lstStyle/>
          <a:p>
            <a:pPr>
              <a:lnSpc>
                <a:spcPct val="90000"/>
              </a:lnSpc>
              <a:defRPr/>
            </a:pPr>
            <a:endParaRPr lang="pt-BR" b="1" dirty="0">
              <a:solidFill>
                <a:srgbClr val="333436"/>
              </a:solidFill>
            </a:endParaRPr>
          </a:p>
          <a:p>
            <a:endParaRPr lang="pt-BR" b="1" dirty="0">
              <a:solidFill>
                <a:srgbClr val="333436"/>
              </a:solidFill>
            </a:endParaRPr>
          </a:p>
        </p:txBody>
      </p:sp>
      <p:sp>
        <p:nvSpPr>
          <p:cNvPr id="7" name="CaixaDeTexto 6"/>
          <p:cNvSpPr txBox="1"/>
          <p:nvPr/>
        </p:nvSpPr>
        <p:spPr>
          <a:xfrm>
            <a:off x="293644" y="800150"/>
            <a:ext cx="8595170" cy="3724096"/>
          </a:xfrm>
          <a:prstGeom prst="rect">
            <a:avLst/>
          </a:prstGeom>
          <a:noFill/>
        </p:spPr>
        <p:txBody>
          <a:bodyPr wrap="square" rtlCol="0">
            <a:spAutoFit/>
          </a:bodyPr>
          <a:lstStyle/>
          <a:p>
            <a:pPr algn="ctr"/>
            <a:r>
              <a:rPr lang="pt-BR" sz="2400" b="1" dirty="0">
                <a:solidFill>
                  <a:srgbClr val="008000"/>
                </a:solidFill>
              </a:rPr>
              <a:t>ALOCAÇÃO MODELO: </a:t>
            </a:r>
          </a:p>
          <a:p>
            <a:pPr algn="ctr"/>
            <a:endParaRPr lang="pt-BR" sz="800" b="1" dirty="0">
              <a:solidFill>
                <a:srgbClr val="008000"/>
              </a:solidFill>
            </a:endParaRPr>
          </a:p>
          <a:p>
            <a:pPr algn="ctr"/>
            <a:r>
              <a:rPr lang="pt-BR" sz="2400" b="1" dirty="0">
                <a:solidFill>
                  <a:srgbClr val="008000"/>
                </a:solidFill>
              </a:rPr>
              <a:t>* CDI/SELIC (8,96%) = R$ 5.372.281,78     </a:t>
            </a:r>
          </a:p>
          <a:p>
            <a:pPr algn="ctr"/>
            <a:r>
              <a:rPr lang="pt-BR" sz="2400" b="1" dirty="0">
                <a:solidFill>
                  <a:srgbClr val="008000"/>
                </a:solidFill>
              </a:rPr>
              <a:t>* IMA-B (66,90%) = R$ 40.112.450,88    </a:t>
            </a:r>
          </a:p>
          <a:p>
            <a:pPr algn="ctr"/>
            <a:r>
              <a:rPr lang="pt-BR" sz="2400" b="1" dirty="0">
                <a:solidFill>
                  <a:srgbClr val="008000"/>
                </a:solidFill>
              </a:rPr>
              <a:t>* TOTAL RF =  75,86% = R$ 45.484.732,65     </a:t>
            </a:r>
          </a:p>
          <a:p>
            <a:pPr algn="ctr"/>
            <a:endParaRPr lang="pt-BR" sz="1400" b="1" dirty="0">
              <a:solidFill>
                <a:srgbClr val="008000"/>
              </a:solidFill>
            </a:endParaRPr>
          </a:p>
          <a:p>
            <a:pPr algn="ctr"/>
            <a:endParaRPr lang="pt-BR" sz="1400" b="1" dirty="0">
              <a:solidFill>
                <a:srgbClr val="008000"/>
              </a:solidFill>
            </a:endParaRPr>
          </a:p>
          <a:p>
            <a:pPr algn="ctr"/>
            <a:r>
              <a:rPr lang="pt-BR" sz="2400" b="1" dirty="0">
                <a:solidFill>
                  <a:srgbClr val="008000"/>
                </a:solidFill>
              </a:rPr>
              <a:t>ALOCAÇÃO ATUAL:</a:t>
            </a:r>
          </a:p>
          <a:p>
            <a:pPr algn="ctr"/>
            <a:endParaRPr lang="pt-BR" sz="800" b="1" dirty="0">
              <a:solidFill>
                <a:srgbClr val="008000"/>
              </a:solidFill>
            </a:endParaRPr>
          </a:p>
          <a:p>
            <a:pPr algn="ctr"/>
            <a:r>
              <a:rPr lang="pt-BR" sz="2400" b="1" dirty="0">
                <a:solidFill>
                  <a:srgbClr val="008000"/>
                </a:solidFill>
              </a:rPr>
              <a:t>* CDI/SELIC (44,56%) = R$ 26.714.571,31    </a:t>
            </a:r>
          </a:p>
          <a:p>
            <a:pPr algn="ctr"/>
            <a:r>
              <a:rPr lang="pt-BR" sz="2400" b="1" dirty="0">
                <a:solidFill>
                  <a:srgbClr val="008000"/>
                </a:solidFill>
              </a:rPr>
              <a:t>* IMA-B (50,19%) = R$30.094.751,34    </a:t>
            </a:r>
          </a:p>
          <a:p>
            <a:pPr algn="ctr"/>
            <a:r>
              <a:rPr lang="pt-BR" sz="2400" b="1" dirty="0">
                <a:solidFill>
                  <a:srgbClr val="008000"/>
                </a:solidFill>
              </a:rPr>
              <a:t>* TOTAL RF = 94,75% = R$ 56.809.322,65</a:t>
            </a:r>
            <a:endParaRPr lang="pt-BR" sz="2400" b="1" dirty="0">
              <a:solidFill>
                <a:srgbClr val="FF0000"/>
              </a:solidFill>
            </a:endParaRPr>
          </a:p>
        </p:txBody>
      </p:sp>
    </p:spTree>
    <p:extLst>
      <p:ext uri="{BB962C8B-B14F-4D97-AF65-F5344CB8AC3E}">
        <p14:creationId xmlns:p14="http://schemas.microsoft.com/office/powerpoint/2010/main" val="6086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105260" y="85186"/>
            <a:ext cx="5432577" cy="461665"/>
          </a:xfrm>
          <a:prstGeom prst="rect">
            <a:avLst/>
          </a:prstGeom>
          <a:noFill/>
        </p:spPr>
        <p:txBody>
          <a:bodyPr wrap="none" rtlCol="0">
            <a:spAutoFit/>
          </a:bodyPr>
          <a:lstStyle/>
          <a:p>
            <a:r>
              <a:rPr lang="en-US" sz="2400" b="1" dirty="0">
                <a:solidFill>
                  <a:srgbClr val="008000"/>
                </a:solidFill>
              </a:rPr>
              <a:t>    FAPSPMG X MARKOWITZ: RENDA FIXA </a:t>
            </a:r>
            <a:endParaRPr lang="en-US" sz="2400" b="1" i="1" dirty="0">
              <a:solidFill>
                <a:srgbClr val="008000"/>
              </a:solidFill>
            </a:endParaRPr>
          </a:p>
        </p:txBody>
      </p:sp>
      <p:sp>
        <p:nvSpPr>
          <p:cNvPr id="10" name="CaixaDeTexto 9"/>
          <p:cNvSpPr txBox="1"/>
          <p:nvPr/>
        </p:nvSpPr>
        <p:spPr>
          <a:xfrm>
            <a:off x="0" y="749300"/>
            <a:ext cx="8732764" cy="630942"/>
          </a:xfrm>
          <a:prstGeom prst="rect">
            <a:avLst/>
          </a:prstGeom>
          <a:noFill/>
        </p:spPr>
        <p:txBody>
          <a:bodyPr wrap="square" rtlCol="0">
            <a:spAutoFit/>
          </a:bodyPr>
          <a:lstStyle/>
          <a:p>
            <a:pPr>
              <a:lnSpc>
                <a:spcPct val="90000"/>
              </a:lnSpc>
              <a:defRPr/>
            </a:pPr>
            <a:endParaRPr lang="pt-BR" b="1" dirty="0">
              <a:solidFill>
                <a:srgbClr val="333436"/>
              </a:solidFill>
            </a:endParaRPr>
          </a:p>
          <a:p>
            <a:endParaRPr lang="pt-BR" b="1" dirty="0">
              <a:solidFill>
                <a:srgbClr val="333436"/>
              </a:solidFill>
            </a:endParaRPr>
          </a:p>
        </p:txBody>
      </p:sp>
      <p:sp>
        <p:nvSpPr>
          <p:cNvPr id="8" name="CaixaDeTexto 7"/>
          <p:cNvSpPr txBox="1"/>
          <p:nvPr/>
        </p:nvSpPr>
        <p:spPr>
          <a:xfrm>
            <a:off x="210552" y="725213"/>
            <a:ext cx="8722896" cy="3539430"/>
          </a:xfrm>
          <a:prstGeom prst="rect">
            <a:avLst/>
          </a:prstGeom>
          <a:noFill/>
        </p:spPr>
        <p:txBody>
          <a:bodyPr wrap="square" rtlCol="0">
            <a:spAutoFit/>
          </a:bodyPr>
          <a:lstStyle/>
          <a:p>
            <a:pPr algn="ctr"/>
            <a:r>
              <a:rPr lang="pt-BR" sz="2000" b="1" dirty="0">
                <a:solidFill>
                  <a:srgbClr val="008000"/>
                </a:solidFill>
              </a:rPr>
              <a:t>DIAGNÓSTICO:</a:t>
            </a:r>
          </a:p>
          <a:p>
            <a:pPr algn="ctr"/>
            <a:endParaRPr lang="pt-BR" sz="2000" b="1" dirty="0">
              <a:solidFill>
                <a:srgbClr val="008000"/>
              </a:solidFill>
            </a:endParaRPr>
          </a:p>
          <a:p>
            <a:pPr algn="ctr"/>
            <a:r>
              <a:rPr lang="pt-BR" sz="2000" b="1" dirty="0">
                <a:solidFill>
                  <a:srgbClr val="008000"/>
                </a:solidFill>
              </a:rPr>
              <a:t> * EFETUAR </a:t>
            </a:r>
            <a:r>
              <a:rPr lang="pt-BR" sz="2000" b="1" dirty="0">
                <a:solidFill>
                  <a:srgbClr val="333436"/>
                </a:solidFill>
              </a:rPr>
              <a:t>A ALOCAÇÃO EM TÍTULOS PÚBLICOS (NTN-B), DO ARTIGO 7º, I, A, NUM TOTAL DE </a:t>
            </a:r>
            <a:r>
              <a:rPr lang="pt-BR" sz="2000" b="1" dirty="0">
                <a:solidFill>
                  <a:srgbClr val="008000"/>
                </a:solidFill>
              </a:rPr>
              <a:t>R$ 10.017.699,54 (16,71%);</a:t>
            </a:r>
          </a:p>
          <a:p>
            <a:pPr algn="ctr"/>
            <a:endParaRPr lang="pt-BR" sz="800" b="1" dirty="0">
              <a:solidFill>
                <a:srgbClr val="008000"/>
              </a:solidFill>
            </a:endParaRPr>
          </a:p>
          <a:p>
            <a:pPr algn="ctr"/>
            <a:r>
              <a:rPr lang="pt-BR" sz="2000" b="1" dirty="0">
                <a:solidFill>
                  <a:srgbClr val="FF0000"/>
                </a:solidFill>
              </a:rPr>
              <a:t>* DIMINUIR </a:t>
            </a:r>
            <a:r>
              <a:rPr lang="pt-BR" sz="2000" b="1" dirty="0">
                <a:solidFill>
                  <a:srgbClr val="333436"/>
                </a:solidFill>
              </a:rPr>
              <a:t>A ALOCAÇÃO EM FUNDOS ATRELADOS A SELIC/CDI, NUM TOTAL DE </a:t>
            </a:r>
            <a:r>
              <a:rPr lang="pt-BR" sz="2000" b="1" dirty="0">
                <a:solidFill>
                  <a:srgbClr val="FF0000"/>
                </a:solidFill>
              </a:rPr>
              <a:t>R$ 21.342.289,53 (35,60%);</a:t>
            </a:r>
          </a:p>
          <a:p>
            <a:pPr algn="ctr"/>
            <a:endParaRPr lang="pt-BR" sz="800" b="1" dirty="0">
              <a:solidFill>
                <a:srgbClr val="008000"/>
              </a:solidFill>
            </a:endParaRPr>
          </a:p>
          <a:p>
            <a:pPr algn="ctr"/>
            <a:r>
              <a:rPr lang="pt-BR" sz="2000" b="1" dirty="0">
                <a:solidFill>
                  <a:srgbClr val="FF0000"/>
                </a:solidFill>
              </a:rPr>
              <a:t>*</a:t>
            </a:r>
            <a:r>
              <a:rPr lang="pt-BR" sz="2000" b="1" dirty="0">
                <a:solidFill>
                  <a:srgbClr val="008000"/>
                </a:solidFill>
              </a:rPr>
              <a:t> </a:t>
            </a:r>
            <a:r>
              <a:rPr lang="pt-BR" sz="2000" b="1" dirty="0">
                <a:solidFill>
                  <a:srgbClr val="333436"/>
                </a:solidFill>
              </a:rPr>
              <a:t>NO TOTAL, </a:t>
            </a:r>
            <a:r>
              <a:rPr lang="pt-BR" sz="2000" b="1" dirty="0">
                <a:solidFill>
                  <a:srgbClr val="FF0000"/>
                </a:solidFill>
              </a:rPr>
              <a:t>DIMINUIR</a:t>
            </a:r>
            <a:r>
              <a:rPr lang="pt-BR" sz="2000" b="1" dirty="0">
                <a:solidFill>
                  <a:srgbClr val="333436"/>
                </a:solidFill>
              </a:rPr>
              <a:t> A ALOCAÇÃO EM RENDA FIXA NUM TOTAL DE </a:t>
            </a:r>
            <a:r>
              <a:rPr lang="pt-BR" sz="2000" b="1" dirty="0">
                <a:solidFill>
                  <a:srgbClr val="FF0000"/>
                </a:solidFill>
              </a:rPr>
              <a:t>R$11.324.590,00 (18,89%);</a:t>
            </a:r>
          </a:p>
          <a:p>
            <a:pPr algn="ctr"/>
            <a:r>
              <a:rPr lang="pt-BR" sz="800" b="1" dirty="0">
                <a:solidFill>
                  <a:srgbClr val="008000"/>
                </a:solidFill>
              </a:rPr>
              <a:t> </a:t>
            </a:r>
          </a:p>
          <a:p>
            <a:pPr algn="ctr"/>
            <a:r>
              <a:rPr lang="pt-BR" sz="2000" b="1" dirty="0">
                <a:solidFill>
                  <a:srgbClr val="333436"/>
                </a:solidFill>
              </a:rPr>
              <a:t>*</a:t>
            </a:r>
            <a:r>
              <a:rPr lang="pt-BR" sz="2000" b="1" dirty="0">
                <a:solidFill>
                  <a:srgbClr val="008000"/>
                </a:solidFill>
              </a:rPr>
              <a:t> </a:t>
            </a:r>
            <a:r>
              <a:rPr lang="pt-BR" sz="2000" b="1" dirty="0">
                <a:solidFill>
                  <a:srgbClr val="333436"/>
                </a:solidFill>
              </a:rPr>
              <a:t>REVER OS LIMITES DA ALOCAÇÃO OBJETIVO, MÍNIMOS E MÁXIMOS DA ATUAL POLÍTICA ANUAL DE INVESTIMENTOS. </a:t>
            </a:r>
          </a:p>
        </p:txBody>
      </p:sp>
    </p:spTree>
    <p:extLst>
      <p:ext uri="{BB962C8B-B14F-4D97-AF65-F5344CB8AC3E}">
        <p14:creationId xmlns:p14="http://schemas.microsoft.com/office/powerpoint/2010/main" val="62624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3">
            <a:extLst>
              <a:ext uri="{FF2B5EF4-FFF2-40B4-BE49-F238E27FC236}">
                <a16:creationId xmlns:a16="http://schemas.microsoft.com/office/drawing/2014/main" id="{B74D2B12-3E26-406A-B451-A12C4C442E64}"/>
              </a:ext>
            </a:extLst>
          </p:cNvPr>
          <p:cNvSpPr txBox="1"/>
          <p:nvPr/>
        </p:nvSpPr>
        <p:spPr>
          <a:xfrm>
            <a:off x="-296649" y="85186"/>
            <a:ext cx="6215869" cy="415498"/>
          </a:xfrm>
          <a:prstGeom prst="rect">
            <a:avLst/>
          </a:prstGeom>
          <a:noFill/>
        </p:spPr>
        <p:txBody>
          <a:bodyPr wrap="none" rtlCol="0">
            <a:spAutoFit/>
          </a:bodyPr>
          <a:lstStyle/>
          <a:p>
            <a:r>
              <a:rPr lang="en-US" sz="2100" b="1" dirty="0">
                <a:solidFill>
                  <a:srgbClr val="008000"/>
                </a:solidFill>
              </a:rPr>
              <a:t>      FAPSPMG RV 31/10/2024: R$ 3.149.179,33 (5,25%)</a:t>
            </a:r>
            <a:endParaRPr lang="en-US" sz="2100" b="1" i="1" dirty="0">
              <a:solidFill>
                <a:srgbClr val="008000"/>
              </a:solidFill>
            </a:endParaRPr>
          </a:p>
        </p:txBody>
      </p:sp>
      <p:pic>
        <p:nvPicPr>
          <p:cNvPr id="3" name="Imagem 2">
            <a:extLst>
              <a:ext uri="{FF2B5EF4-FFF2-40B4-BE49-F238E27FC236}">
                <a16:creationId xmlns:a16="http://schemas.microsoft.com/office/drawing/2014/main" id="{B309293C-5325-D8AC-2EDB-5A40A754A83C}"/>
              </a:ext>
            </a:extLst>
          </p:cNvPr>
          <p:cNvPicPr>
            <a:picLocks noChangeAspect="1"/>
          </p:cNvPicPr>
          <p:nvPr/>
        </p:nvPicPr>
        <p:blipFill>
          <a:blip r:embed="rId4"/>
          <a:stretch>
            <a:fillRect/>
          </a:stretch>
        </p:blipFill>
        <p:spPr>
          <a:xfrm>
            <a:off x="290512" y="1068636"/>
            <a:ext cx="8562975" cy="2776251"/>
          </a:xfrm>
          <a:prstGeom prst="rect">
            <a:avLst/>
          </a:prstGeom>
        </p:spPr>
      </p:pic>
    </p:spTree>
    <p:extLst>
      <p:ext uri="{BB962C8B-B14F-4D97-AF65-F5344CB8AC3E}">
        <p14:creationId xmlns:p14="http://schemas.microsoft.com/office/powerpoint/2010/main" val="95552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137158" y="85186"/>
            <a:ext cx="5636223" cy="430887"/>
          </a:xfrm>
          <a:prstGeom prst="rect">
            <a:avLst/>
          </a:prstGeom>
          <a:noFill/>
        </p:spPr>
        <p:txBody>
          <a:bodyPr wrap="none" rtlCol="0">
            <a:spAutoFit/>
          </a:bodyPr>
          <a:lstStyle/>
          <a:p>
            <a:r>
              <a:rPr lang="en-US" sz="2200" b="1" dirty="0">
                <a:solidFill>
                  <a:srgbClr val="008000"/>
                </a:solidFill>
              </a:rPr>
              <a:t>     FAPSPMG X MARKOWITZ: DIAGNÓSTICO RV</a:t>
            </a:r>
            <a:endParaRPr lang="en-US" sz="2200" b="1" i="1" dirty="0">
              <a:solidFill>
                <a:srgbClr val="008000"/>
              </a:solidFill>
            </a:endParaRPr>
          </a:p>
        </p:txBody>
      </p:sp>
      <p:sp>
        <p:nvSpPr>
          <p:cNvPr id="10" name="CaixaDeTexto 9"/>
          <p:cNvSpPr txBox="1"/>
          <p:nvPr/>
        </p:nvSpPr>
        <p:spPr>
          <a:xfrm>
            <a:off x="0" y="749300"/>
            <a:ext cx="8732764" cy="630942"/>
          </a:xfrm>
          <a:prstGeom prst="rect">
            <a:avLst/>
          </a:prstGeom>
          <a:noFill/>
        </p:spPr>
        <p:txBody>
          <a:bodyPr wrap="square" rtlCol="0">
            <a:spAutoFit/>
          </a:bodyPr>
          <a:lstStyle/>
          <a:p>
            <a:pPr>
              <a:lnSpc>
                <a:spcPct val="90000"/>
              </a:lnSpc>
              <a:defRPr/>
            </a:pPr>
            <a:endParaRPr lang="pt-BR" b="1" dirty="0">
              <a:solidFill>
                <a:srgbClr val="333436"/>
              </a:solidFill>
            </a:endParaRPr>
          </a:p>
          <a:p>
            <a:endParaRPr lang="pt-BR" b="1" dirty="0">
              <a:solidFill>
                <a:srgbClr val="333436"/>
              </a:solidFill>
            </a:endParaRPr>
          </a:p>
        </p:txBody>
      </p:sp>
      <p:sp>
        <p:nvSpPr>
          <p:cNvPr id="7" name="CaixaDeTexto 6"/>
          <p:cNvSpPr txBox="1"/>
          <p:nvPr/>
        </p:nvSpPr>
        <p:spPr>
          <a:xfrm>
            <a:off x="293644" y="980893"/>
            <a:ext cx="8595170" cy="3354765"/>
          </a:xfrm>
          <a:prstGeom prst="rect">
            <a:avLst/>
          </a:prstGeom>
          <a:noFill/>
        </p:spPr>
        <p:txBody>
          <a:bodyPr wrap="square" rtlCol="0">
            <a:spAutoFit/>
          </a:bodyPr>
          <a:lstStyle/>
          <a:p>
            <a:pPr algn="ctr"/>
            <a:r>
              <a:rPr lang="pt-BR" sz="2400" b="1" dirty="0">
                <a:solidFill>
                  <a:srgbClr val="008000"/>
                </a:solidFill>
              </a:rPr>
              <a:t>ALOCAÇÃO MODELO: </a:t>
            </a:r>
          </a:p>
          <a:p>
            <a:pPr algn="ctr"/>
            <a:endParaRPr lang="pt-BR" sz="800" b="1" dirty="0">
              <a:solidFill>
                <a:srgbClr val="008000"/>
              </a:solidFill>
            </a:endParaRPr>
          </a:p>
          <a:p>
            <a:pPr algn="ctr"/>
            <a:r>
              <a:rPr lang="pt-BR" sz="2400" b="1" dirty="0">
                <a:solidFill>
                  <a:srgbClr val="008000"/>
                </a:solidFill>
              </a:rPr>
              <a:t>* SMLL (4,14%) = R$ 2.482.068,93</a:t>
            </a:r>
          </a:p>
          <a:p>
            <a:pPr algn="ctr"/>
            <a:r>
              <a:rPr lang="pt-BR" sz="2400" b="1" dirty="0">
                <a:solidFill>
                  <a:srgbClr val="008000"/>
                </a:solidFill>
              </a:rPr>
              <a:t>* TOTAL =4,14% = R$ 2.482.068,93  </a:t>
            </a:r>
          </a:p>
          <a:p>
            <a:pPr algn="ctr"/>
            <a:endParaRPr lang="pt-BR" sz="1400" b="1" dirty="0">
              <a:solidFill>
                <a:srgbClr val="008000"/>
              </a:solidFill>
            </a:endParaRPr>
          </a:p>
          <a:p>
            <a:pPr algn="ctr"/>
            <a:endParaRPr lang="pt-BR" sz="1400" b="1" dirty="0">
              <a:solidFill>
                <a:srgbClr val="008000"/>
              </a:solidFill>
            </a:endParaRPr>
          </a:p>
          <a:p>
            <a:pPr algn="ctr"/>
            <a:r>
              <a:rPr lang="pt-BR" sz="2400" b="1" dirty="0">
                <a:solidFill>
                  <a:srgbClr val="008000"/>
                </a:solidFill>
              </a:rPr>
              <a:t>ALOCAÇÃO ATUAL:</a:t>
            </a:r>
          </a:p>
          <a:p>
            <a:pPr algn="ctr"/>
            <a:endParaRPr lang="pt-BR" sz="800" b="1" dirty="0">
              <a:solidFill>
                <a:srgbClr val="008000"/>
              </a:solidFill>
            </a:endParaRPr>
          </a:p>
          <a:p>
            <a:pPr algn="ctr"/>
            <a:r>
              <a:rPr lang="pt-BR" sz="2400" b="1" dirty="0">
                <a:solidFill>
                  <a:srgbClr val="008000"/>
                </a:solidFill>
              </a:rPr>
              <a:t>* SMLL (5,25%) = R$ 3.149.179,33</a:t>
            </a:r>
          </a:p>
          <a:p>
            <a:pPr algn="ctr"/>
            <a:r>
              <a:rPr lang="pt-BR" sz="2400" b="1" dirty="0">
                <a:solidFill>
                  <a:srgbClr val="008000"/>
                </a:solidFill>
              </a:rPr>
              <a:t>* TOTAL RV = 5,25% = R$ 3.149.179,33    </a:t>
            </a:r>
          </a:p>
          <a:p>
            <a:pPr algn="ctr"/>
            <a:endParaRPr lang="pt-BR" sz="2400" b="1" dirty="0">
              <a:solidFill>
                <a:srgbClr val="FF0000"/>
              </a:solidFill>
            </a:endParaRPr>
          </a:p>
        </p:txBody>
      </p:sp>
    </p:spTree>
    <p:extLst>
      <p:ext uri="{BB962C8B-B14F-4D97-AF65-F5344CB8AC3E}">
        <p14:creationId xmlns:p14="http://schemas.microsoft.com/office/powerpoint/2010/main" val="72652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CaixaDeTexto 9"/>
          <p:cNvSpPr txBox="1"/>
          <p:nvPr/>
        </p:nvSpPr>
        <p:spPr>
          <a:xfrm>
            <a:off x="0" y="749300"/>
            <a:ext cx="8732764" cy="630942"/>
          </a:xfrm>
          <a:prstGeom prst="rect">
            <a:avLst/>
          </a:prstGeom>
          <a:noFill/>
        </p:spPr>
        <p:txBody>
          <a:bodyPr wrap="square" rtlCol="0">
            <a:spAutoFit/>
          </a:bodyPr>
          <a:lstStyle/>
          <a:p>
            <a:pPr>
              <a:lnSpc>
                <a:spcPct val="90000"/>
              </a:lnSpc>
              <a:defRPr/>
            </a:pPr>
            <a:endParaRPr lang="pt-BR" b="1" dirty="0">
              <a:solidFill>
                <a:srgbClr val="333436"/>
              </a:solidFill>
            </a:endParaRPr>
          </a:p>
          <a:p>
            <a:endParaRPr lang="pt-BR" b="1" dirty="0">
              <a:solidFill>
                <a:srgbClr val="333436"/>
              </a:solidFill>
            </a:endParaRPr>
          </a:p>
        </p:txBody>
      </p:sp>
      <p:sp>
        <p:nvSpPr>
          <p:cNvPr id="8" name="CaixaDeTexto 7"/>
          <p:cNvSpPr txBox="1"/>
          <p:nvPr/>
        </p:nvSpPr>
        <p:spPr>
          <a:xfrm>
            <a:off x="210552" y="980397"/>
            <a:ext cx="8722896" cy="2123658"/>
          </a:xfrm>
          <a:prstGeom prst="rect">
            <a:avLst/>
          </a:prstGeom>
          <a:noFill/>
        </p:spPr>
        <p:txBody>
          <a:bodyPr wrap="square" rtlCol="0">
            <a:spAutoFit/>
          </a:bodyPr>
          <a:lstStyle/>
          <a:p>
            <a:pPr algn="ctr"/>
            <a:r>
              <a:rPr lang="pt-BR" sz="2000" b="1" dirty="0">
                <a:solidFill>
                  <a:srgbClr val="008000"/>
                </a:solidFill>
              </a:rPr>
              <a:t>DIAGNÓSTICO:</a:t>
            </a:r>
          </a:p>
          <a:p>
            <a:pPr algn="ctr"/>
            <a:endParaRPr lang="pt-BR" sz="800" b="1" dirty="0">
              <a:solidFill>
                <a:srgbClr val="008000"/>
              </a:solidFill>
            </a:endParaRPr>
          </a:p>
          <a:p>
            <a:pPr algn="ctr"/>
            <a:endParaRPr lang="pt-BR" sz="800" b="1" dirty="0">
              <a:solidFill>
                <a:srgbClr val="008000"/>
              </a:solidFill>
            </a:endParaRPr>
          </a:p>
          <a:p>
            <a:pPr algn="ctr"/>
            <a:r>
              <a:rPr lang="pt-BR" sz="2000" b="1" dirty="0">
                <a:solidFill>
                  <a:srgbClr val="FF0000"/>
                </a:solidFill>
              </a:rPr>
              <a:t>* DIMINUIR </a:t>
            </a:r>
            <a:r>
              <a:rPr lang="pt-BR" sz="2000" b="1" dirty="0">
                <a:solidFill>
                  <a:srgbClr val="333436"/>
                </a:solidFill>
              </a:rPr>
              <a:t>A ALOCAÇÃO EM FUNDOS DE AÇÕES DO ARTIGO 8º, I, NUM TOTAL DE </a:t>
            </a:r>
            <a:r>
              <a:rPr lang="pt-BR" sz="2000" b="1" dirty="0">
                <a:solidFill>
                  <a:srgbClr val="FF0000"/>
                </a:solidFill>
              </a:rPr>
              <a:t>R$ 667.110,40 (1,11%); </a:t>
            </a:r>
          </a:p>
          <a:p>
            <a:pPr algn="ctr"/>
            <a:endParaRPr lang="pt-BR" sz="800" b="1" dirty="0">
              <a:solidFill>
                <a:srgbClr val="FF0000"/>
              </a:solidFill>
            </a:endParaRPr>
          </a:p>
          <a:p>
            <a:pPr algn="ctr"/>
            <a:r>
              <a:rPr lang="pt-BR" sz="800" b="1" dirty="0">
                <a:solidFill>
                  <a:srgbClr val="008000"/>
                </a:solidFill>
              </a:rPr>
              <a:t> </a:t>
            </a:r>
          </a:p>
          <a:p>
            <a:pPr algn="ctr"/>
            <a:r>
              <a:rPr lang="pt-BR" sz="2000" b="1" dirty="0">
                <a:solidFill>
                  <a:srgbClr val="333436"/>
                </a:solidFill>
              </a:rPr>
              <a:t>*</a:t>
            </a:r>
            <a:r>
              <a:rPr lang="pt-BR" sz="2000" b="1" dirty="0">
                <a:solidFill>
                  <a:srgbClr val="008000"/>
                </a:solidFill>
              </a:rPr>
              <a:t> </a:t>
            </a:r>
            <a:r>
              <a:rPr lang="pt-BR" sz="2000" b="1" dirty="0">
                <a:solidFill>
                  <a:srgbClr val="333436"/>
                </a:solidFill>
              </a:rPr>
              <a:t>REVER OS LIMITES DA ALOCAÇÃO OBJETIVO, MÍNIMOS E MÁXIMOS DA ATUAL POLÍTICA ANUAL DE INVESTIMENTOS. </a:t>
            </a:r>
          </a:p>
        </p:txBody>
      </p:sp>
      <p:sp>
        <p:nvSpPr>
          <p:cNvPr id="6" name="TextBox 3">
            <a:extLst>
              <a:ext uri="{FF2B5EF4-FFF2-40B4-BE49-F238E27FC236}">
                <a16:creationId xmlns:a16="http://schemas.microsoft.com/office/drawing/2014/main" id="{EF9898B3-C424-42EE-99A7-16FE73C6DBBD}"/>
              </a:ext>
            </a:extLst>
          </p:cNvPr>
          <p:cNvSpPr txBox="1"/>
          <p:nvPr/>
        </p:nvSpPr>
        <p:spPr>
          <a:xfrm>
            <a:off x="75498" y="97923"/>
            <a:ext cx="6025624" cy="461665"/>
          </a:xfrm>
          <a:prstGeom prst="rect">
            <a:avLst/>
          </a:prstGeom>
          <a:noFill/>
        </p:spPr>
        <p:txBody>
          <a:bodyPr wrap="none" rtlCol="0">
            <a:spAutoFit/>
          </a:bodyPr>
          <a:lstStyle/>
          <a:p>
            <a:r>
              <a:rPr lang="en-US" sz="2400" b="1" dirty="0">
                <a:solidFill>
                  <a:srgbClr val="008000"/>
                </a:solidFill>
              </a:rPr>
              <a:t>    FAPSPMG X MARKOWITZ: RENDA VARIÁVEL</a:t>
            </a:r>
            <a:endParaRPr lang="en-US" sz="2400" b="1" i="1" dirty="0">
              <a:solidFill>
                <a:srgbClr val="008000"/>
              </a:solidFill>
            </a:endParaRPr>
          </a:p>
        </p:txBody>
      </p:sp>
    </p:spTree>
    <p:extLst>
      <p:ext uri="{BB962C8B-B14F-4D97-AF65-F5344CB8AC3E}">
        <p14:creationId xmlns:p14="http://schemas.microsoft.com/office/powerpoint/2010/main" val="68687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 y="0"/>
            <a:ext cx="9144000" cy="5143500"/>
          </a:xfrm>
          <a:prstGeom prst="rect">
            <a:avLst/>
          </a:prstGeom>
        </p:spPr>
      </p:pic>
      <p:sp>
        <p:nvSpPr>
          <p:cNvPr id="6" name="TextBox 3">
            <a:extLst>
              <a:ext uri="{FF2B5EF4-FFF2-40B4-BE49-F238E27FC236}">
                <a16:creationId xmlns:a16="http://schemas.microsoft.com/office/drawing/2014/main" id="{B74D2B12-3E26-406A-B451-A12C4C442E64}"/>
              </a:ext>
            </a:extLst>
          </p:cNvPr>
          <p:cNvSpPr txBox="1"/>
          <p:nvPr/>
        </p:nvSpPr>
        <p:spPr>
          <a:xfrm>
            <a:off x="-275389" y="138351"/>
            <a:ext cx="5767669" cy="369332"/>
          </a:xfrm>
          <a:prstGeom prst="rect">
            <a:avLst/>
          </a:prstGeom>
          <a:noFill/>
        </p:spPr>
        <p:txBody>
          <a:bodyPr wrap="none" rtlCol="0">
            <a:spAutoFit/>
          </a:bodyPr>
          <a:lstStyle/>
          <a:p>
            <a:r>
              <a:rPr lang="en-US" b="1" dirty="0">
                <a:solidFill>
                  <a:srgbClr val="008000"/>
                </a:solidFill>
              </a:rPr>
              <a:t>      FAPSPMG INVº EXTERIOR 31/10/2024 = R$ 0,00 (0,0%) </a:t>
            </a:r>
            <a:endParaRPr lang="en-US" b="1" i="1" dirty="0">
              <a:solidFill>
                <a:srgbClr val="008000"/>
              </a:solidFill>
            </a:endParaRPr>
          </a:p>
        </p:txBody>
      </p:sp>
      <p:sp>
        <p:nvSpPr>
          <p:cNvPr id="8" name="CaixaDeTexto 7">
            <a:extLst>
              <a:ext uri="{FF2B5EF4-FFF2-40B4-BE49-F238E27FC236}">
                <a16:creationId xmlns:a16="http://schemas.microsoft.com/office/drawing/2014/main" id="{605CA7FA-5D9E-4432-8ED4-7D13D619EBFE}"/>
              </a:ext>
            </a:extLst>
          </p:cNvPr>
          <p:cNvSpPr txBox="1"/>
          <p:nvPr/>
        </p:nvSpPr>
        <p:spPr>
          <a:xfrm>
            <a:off x="91043" y="2572170"/>
            <a:ext cx="8961914" cy="2323713"/>
          </a:xfrm>
          <a:prstGeom prst="rect">
            <a:avLst/>
          </a:prstGeom>
          <a:noFill/>
        </p:spPr>
        <p:txBody>
          <a:bodyPr wrap="square" rtlCol="0">
            <a:spAutoFit/>
          </a:bodyPr>
          <a:lstStyle/>
          <a:p>
            <a:pPr algn="ctr"/>
            <a:r>
              <a:rPr lang="pt-BR" sz="2400" b="1" dirty="0">
                <a:solidFill>
                  <a:srgbClr val="008000"/>
                </a:solidFill>
              </a:rPr>
              <a:t>    # ALOCAÇÃO MODELO =              # ALOCAÇÃO ATUAL</a:t>
            </a:r>
            <a:r>
              <a:rPr lang="pt-BR" sz="800" b="1" dirty="0">
                <a:solidFill>
                  <a:srgbClr val="008000"/>
                </a:solidFill>
              </a:rPr>
              <a:t>        </a:t>
            </a:r>
          </a:p>
          <a:p>
            <a:pPr algn="ctr"/>
            <a:r>
              <a:rPr lang="pt-BR" sz="800" b="1" dirty="0">
                <a:solidFill>
                  <a:srgbClr val="008000"/>
                </a:solidFill>
              </a:rPr>
              <a:t>                  </a:t>
            </a:r>
          </a:p>
          <a:p>
            <a:pPr algn="ctr"/>
            <a:r>
              <a:rPr lang="pt-BR" sz="2400" b="1" dirty="0">
                <a:solidFill>
                  <a:srgbClr val="008000"/>
                </a:solidFill>
              </a:rPr>
              <a:t>10,0% = R$ 5.995.850,20                    0,0% = R$ 0,00</a:t>
            </a:r>
          </a:p>
          <a:p>
            <a:pPr algn="ctr"/>
            <a:endParaRPr lang="pt-BR" sz="900" b="1" dirty="0">
              <a:solidFill>
                <a:srgbClr val="008000"/>
              </a:solidFill>
            </a:endParaRPr>
          </a:p>
          <a:p>
            <a:pPr algn="ctr"/>
            <a:r>
              <a:rPr lang="pt-BR" b="1" dirty="0">
                <a:solidFill>
                  <a:srgbClr val="333436"/>
                </a:solidFill>
              </a:rPr>
              <a:t>* </a:t>
            </a:r>
            <a:r>
              <a:rPr lang="pt-BR" b="1" dirty="0">
                <a:solidFill>
                  <a:srgbClr val="008000"/>
                </a:solidFill>
              </a:rPr>
              <a:t>EFETUAR </a:t>
            </a:r>
            <a:r>
              <a:rPr lang="pt-BR" b="1" dirty="0">
                <a:solidFill>
                  <a:srgbClr val="333436"/>
                </a:solidFill>
              </a:rPr>
              <a:t>ALOCAÇÃO EM FUNDOS DE AÇÕES BDR NÍVEL 1, DO ARTIGO 9º III, NUM TOTAL DE </a:t>
            </a:r>
            <a:r>
              <a:rPr lang="pt-BR" b="1" dirty="0">
                <a:solidFill>
                  <a:srgbClr val="008000"/>
                </a:solidFill>
              </a:rPr>
              <a:t>R$5.995.850,20 (10,0%). </a:t>
            </a:r>
          </a:p>
          <a:p>
            <a:pPr algn="ctr"/>
            <a:endParaRPr lang="pt-BR" sz="800" b="1" dirty="0">
              <a:solidFill>
                <a:srgbClr val="008000"/>
              </a:solidFill>
            </a:endParaRPr>
          </a:p>
          <a:p>
            <a:pPr algn="ctr"/>
            <a:r>
              <a:rPr lang="pt-BR" b="1" dirty="0">
                <a:solidFill>
                  <a:srgbClr val="333436"/>
                </a:solidFill>
              </a:rPr>
              <a:t>* REVER OS LIMITES DA ALOCAÇÃO OBJETIVO, MÍNIMOS E MÁXIMOS DA ATUAL POLÍTICA ANUAL DE INVESTIMENTOS. </a:t>
            </a:r>
            <a:endParaRPr lang="pt-BR" b="1" dirty="0">
              <a:solidFill>
                <a:srgbClr val="FF0000"/>
              </a:solidFill>
            </a:endParaRPr>
          </a:p>
        </p:txBody>
      </p:sp>
      <p:pic>
        <p:nvPicPr>
          <p:cNvPr id="4" name="Imagem 3">
            <a:extLst>
              <a:ext uri="{FF2B5EF4-FFF2-40B4-BE49-F238E27FC236}">
                <a16:creationId xmlns:a16="http://schemas.microsoft.com/office/drawing/2014/main" id="{AF6B3089-580B-E8B7-9DC8-0FBE47846189}"/>
              </a:ext>
            </a:extLst>
          </p:cNvPr>
          <p:cNvPicPr>
            <a:picLocks noChangeAspect="1"/>
          </p:cNvPicPr>
          <p:nvPr/>
        </p:nvPicPr>
        <p:blipFill>
          <a:blip r:embed="rId4"/>
          <a:stretch>
            <a:fillRect/>
          </a:stretch>
        </p:blipFill>
        <p:spPr>
          <a:xfrm>
            <a:off x="304820" y="904505"/>
            <a:ext cx="8532220" cy="1270842"/>
          </a:xfrm>
          <a:prstGeom prst="rect">
            <a:avLst/>
          </a:prstGeom>
        </p:spPr>
      </p:pic>
    </p:spTree>
    <p:extLst>
      <p:ext uri="{BB962C8B-B14F-4D97-AF65-F5344CB8AC3E}">
        <p14:creationId xmlns:p14="http://schemas.microsoft.com/office/powerpoint/2010/main" val="54469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2AB9DB-3063-8CA0-CF4B-088FA97D7A2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95827AD-4E7A-6DBF-9292-AF0265123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 name="TextBox 3">
            <a:extLst>
              <a:ext uri="{FF2B5EF4-FFF2-40B4-BE49-F238E27FC236}">
                <a16:creationId xmlns:a16="http://schemas.microsoft.com/office/drawing/2014/main" id="{57036852-18CF-5A6E-2789-BCEA2AFA3A34}"/>
              </a:ext>
            </a:extLst>
          </p:cNvPr>
          <p:cNvSpPr txBox="1"/>
          <p:nvPr/>
        </p:nvSpPr>
        <p:spPr>
          <a:xfrm>
            <a:off x="-243482" y="148984"/>
            <a:ext cx="6948505" cy="384721"/>
          </a:xfrm>
          <a:prstGeom prst="rect">
            <a:avLst/>
          </a:prstGeom>
          <a:noFill/>
        </p:spPr>
        <p:txBody>
          <a:bodyPr wrap="none" rtlCol="0">
            <a:spAutoFit/>
          </a:bodyPr>
          <a:lstStyle/>
          <a:p>
            <a:r>
              <a:rPr lang="en-US" sz="1900" b="1" dirty="0">
                <a:solidFill>
                  <a:srgbClr val="008000"/>
                </a:solidFill>
              </a:rPr>
              <a:t>      FAPSPMG INVESTº ESTRUTURADOS 31/10/2024: R$ 0,00  (0,0%)</a:t>
            </a:r>
            <a:endParaRPr lang="en-US" sz="1900" b="1" i="1" dirty="0">
              <a:solidFill>
                <a:srgbClr val="008000"/>
              </a:solidFill>
            </a:endParaRPr>
          </a:p>
        </p:txBody>
      </p:sp>
      <p:sp>
        <p:nvSpPr>
          <p:cNvPr id="3" name="CaixaDeTexto 2">
            <a:extLst>
              <a:ext uri="{FF2B5EF4-FFF2-40B4-BE49-F238E27FC236}">
                <a16:creationId xmlns:a16="http://schemas.microsoft.com/office/drawing/2014/main" id="{092AC0E8-F2B9-E800-B195-8599714EA5F9}"/>
              </a:ext>
            </a:extLst>
          </p:cNvPr>
          <p:cNvSpPr txBox="1"/>
          <p:nvPr/>
        </p:nvSpPr>
        <p:spPr>
          <a:xfrm>
            <a:off x="165255" y="2411557"/>
            <a:ext cx="8829675" cy="2523768"/>
          </a:xfrm>
          <a:prstGeom prst="rect">
            <a:avLst/>
          </a:prstGeom>
          <a:noFill/>
        </p:spPr>
        <p:txBody>
          <a:bodyPr wrap="square" rtlCol="0">
            <a:spAutoFit/>
          </a:bodyPr>
          <a:lstStyle/>
          <a:p>
            <a:r>
              <a:rPr lang="pt-BR" sz="2400" b="1" dirty="0">
                <a:solidFill>
                  <a:srgbClr val="008000"/>
                </a:solidFill>
              </a:rPr>
              <a:t>         # ALOCAÇÃO MODELO =                          #ALOCAÇÃO ATUAL =                              </a:t>
            </a:r>
          </a:p>
          <a:p>
            <a:endParaRPr lang="pt-BR" sz="800" b="1" dirty="0">
              <a:solidFill>
                <a:srgbClr val="008000"/>
              </a:solidFill>
            </a:endParaRPr>
          </a:p>
          <a:p>
            <a:r>
              <a:rPr lang="pt-BR" sz="2400" b="1" dirty="0">
                <a:solidFill>
                  <a:srgbClr val="008000"/>
                </a:solidFill>
              </a:rPr>
              <a:t>       10,00% = R$ 5.995.850,20                             0,00% = R$ 0,00</a:t>
            </a:r>
          </a:p>
          <a:p>
            <a:endParaRPr lang="pt-BR" sz="800" b="1" dirty="0">
              <a:solidFill>
                <a:srgbClr val="008000"/>
              </a:solidFill>
            </a:endParaRPr>
          </a:p>
          <a:p>
            <a:endParaRPr lang="pt-BR" sz="800" b="1" dirty="0">
              <a:solidFill>
                <a:srgbClr val="008000"/>
              </a:solidFill>
            </a:endParaRPr>
          </a:p>
          <a:p>
            <a:pPr algn="ctr"/>
            <a:r>
              <a:rPr lang="pt-BR" sz="2000" b="1" dirty="0">
                <a:solidFill>
                  <a:srgbClr val="008000"/>
                </a:solidFill>
              </a:rPr>
              <a:t>* EFETUAR </a:t>
            </a:r>
            <a:r>
              <a:rPr lang="pt-BR" sz="1900" b="1" dirty="0">
                <a:solidFill>
                  <a:srgbClr val="333436"/>
                </a:solidFill>
              </a:rPr>
              <a:t>A</a:t>
            </a:r>
            <a:r>
              <a:rPr lang="pt-BR" sz="2000" b="1" dirty="0">
                <a:solidFill>
                  <a:srgbClr val="008000"/>
                </a:solidFill>
              </a:rPr>
              <a:t> </a:t>
            </a:r>
            <a:r>
              <a:rPr lang="pt-BR" sz="1900" b="1" dirty="0">
                <a:solidFill>
                  <a:srgbClr val="333436"/>
                </a:solidFill>
              </a:rPr>
              <a:t>ALOCAÇÃO EM FUNDOS MULTIMERCADOS ATRELADOS AO S&amp;P500, DO ARTIGO 10, I, NUM TOTAL DE </a:t>
            </a:r>
            <a:r>
              <a:rPr lang="pt-BR" sz="2000" b="1" dirty="0">
                <a:solidFill>
                  <a:srgbClr val="008000"/>
                </a:solidFill>
              </a:rPr>
              <a:t>R$ 5.995.850,20 (10,0%). </a:t>
            </a:r>
          </a:p>
          <a:p>
            <a:pPr algn="ctr"/>
            <a:endParaRPr lang="pt-BR" sz="800" b="1" dirty="0">
              <a:solidFill>
                <a:srgbClr val="008000"/>
              </a:solidFill>
            </a:endParaRPr>
          </a:p>
          <a:p>
            <a:pPr algn="ctr"/>
            <a:r>
              <a:rPr lang="pt-BR" sz="1900" b="1" dirty="0">
                <a:solidFill>
                  <a:srgbClr val="333436"/>
                </a:solidFill>
              </a:rPr>
              <a:t>* REVER OS LIMITES DA ALOCAÇÃO OBJETIVO, MÍNIMOS E MÁXIMOS DA ATUAL POLÍTICA ANUAL DE INVESTIMENTOS. </a:t>
            </a:r>
            <a:endParaRPr lang="pt-BR" sz="2400" b="1" dirty="0">
              <a:solidFill>
                <a:srgbClr val="FF0000"/>
              </a:solidFill>
            </a:endParaRPr>
          </a:p>
        </p:txBody>
      </p:sp>
      <p:pic>
        <p:nvPicPr>
          <p:cNvPr id="4" name="Imagem 3">
            <a:extLst>
              <a:ext uri="{FF2B5EF4-FFF2-40B4-BE49-F238E27FC236}">
                <a16:creationId xmlns:a16="http://schemas.microsoft.com/office/drawing/2014/main" id="{6F7E0032-B129-235E-3588-5E7D03054268}"/>
              </a:ext>
            </a:extLst>
          </p:cNvPr>
          <p:cNvPicPr>
            <a:picLocks noChangeAspect="1"/>
          </p:cNvPicPr>
          <p:nvPr/>
        </p:nvPicPr>
        <p:blipFill>
          <a:blip r:embed="rId4"/>
          <a:stretch>
            <a:fillRect/>
          </a:stretch>
        </p:blipFill>
        <p:spPr>
          <a:xfrm>
            <a:off x="263142" y="956573"/>
            <a:ext cx="8526528" cy="1246809"/>
          </a:xfrm>
          <a:prstGeom prst="rect">
            <a:avLst/>
          </a:prstGeom>
        </p:spPr>
      </p:pic>
    </p:spTree>
    <p:extLst>
      <p:ext uri="{BB962C8B-B14F-4D97-AF65-F5344CB8AC3E}">
        <p14:creationId xmlns:p14="http://schemas.microsoft.com/office/powerpoint/2010/main" val="3566093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2994"/>
            <a:ext cx="9144000" cy="5143500"/>
          </a:xfrm>
          <a:prstGeom prst="rect">
            <a:avLst/>
          </a:prstGeom>
        </p:spPr>
      </p:pic>
      <p:sp>
        <p:nvSpPr>
          <p:cNvPr id="4" name="TextBox 3"/>
          <p:cNvSpPr txBox="1"/>
          <p:nvPr/>
        </p:nvSpPr>
        <p:spPr>
          <a:xfrm>
            <a:off x="195336" y="85186"/>
            <a:ext cx="7175682"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12/11/2018            </a:t>
            </a:r>
            <a:r>
              <a:rPr lang="en-US" sz="1600" b="1" dirty="0">
                <a:solidFill>
                  <a:srgbClr val="008000"/>
                </a:solidFill>
                <a:latin typeface="Calibri" panose="020F0502020204030204" pitchFamily="34" charset="0"/>
                <a:cs typeface="Calibri" panose="020F0502020204030204" pitchFamily="34" charset="0"/>
              </a:rPr>
              <a:t>(2º </a:t>
            </a:r>
            <a:r>
              <a:rPr lang="en-US" sz="1600" b="1" dirty="0" err="1">
                <a:solidFill>
                  <a:srgbClr val="008000"/>
                </a:solidFill>
                <a:latin typeface="Calibri" panose="020F0502020204030204" pitchFamily="34" charset="0"/>
                <a:cs typeface="Calibri" panose="020F0502020204030204" pitchFamily="34" charset="0"/>
              </a:rPr>
              <a:t>turno</a:t>
            </a:r>
            <a:r>
              <a:rPr lang="en-US" sz="1600" b="1" dirty="0">
                <a:solidFill>
                  <a:srgbClr val="008000"/>
                </a:solidFill>
                <a:latin typeface="Calibri" panose="020F0502020204030204" pitchFamily="34" charset="0"/>
                <a:cs typeface="Calibri" panose="020F0502020204030204" pitchFamily="34" charset="0"/>
              </a:rPr>
              <a:t>: 28/10/18)</a:t>
            </a:r>
            <a:endParaRPr lang="en-US" sz="1600"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5,11% a.a. para 10 anos.</a:t>
            </a:r>
            <a:endParaRPr lang="pt-BR" sz="2800" spc="-1" dirty="0">
              <a:solidFill>
                <a:srgbClr val="000000"/>
              </a:solidFill>
              <a:uFill>
                <a:solidFill>
                  <a:srgbClr val="FFFFFF"/>
                </a:solidFill>
              </a:uFill>
              <a:latin typeface="Arial"/>
            </a:endParaRPr>
          </a:p>
        </p:txBody>
      </p:sp>
      <p:pic>
        <p:nvPicPr>
          <p:cNvPr id="5" name="Imagem 4">
            <a:extLst>
              <a:ext uri="{FF2B5EF4-FFF2-40B4-BE49-F238E27FC236}">
                <a16:creationId xmlns:a16="http://schemas.microsoft.com/office/drawing/2014/main" id="{CA878FFA-EA03-4B89-9B75-9AE60BE51B3C}"/>
              </a:ext>
            </a:extLst>
          </p:cNvPr>
          <p:cNvPicPr>
            <a:picLocks noChangeAspect="1"/>
          </p:cNvPicPr>
          <p:nvPr/>
        </p:nvPicPr>
        <p:blipFill>
          <a:blip r:embed="rId3"/>
          <a:stretch>
            <a:fillRect/>
          </a:stretch>
        </p:blipFill>
        <p:spPr>
          <a:xfrm>
            <a:off x="1642155" y="1379600"/>
            <a:ext cx="6225699" cy="3403414"/>
          </a:xfrm>
          <a:prstGeom prst="rect">
            <a:avLst/>
          </a:prstGeom>
        </p:spPr>
      </p:pic>
      <p:sp>
        <p:nvSpPr>
          <p:cNvPr id="9" name="CaixaDeTexto 8">
            <a:extLst>
              <a:ext uri="{FF2B5EF4-FFF2-40B4-BE49-F238E27FC236}">
                <a16:creationId xmlns:a16="http://schemas.microsoft.com/office/drawing/2014/main" id="{5923F797-4860-422C-8C89-AEA4FA654F4C}"/>
              </a:ext>
            </a:extLst>
          </p:cNvPr>
          <p:cNvSpPr txBox="1"/>
          <p:nvPr/>
        </p:nvSpPr>
        <p:spPr>
          <a:xfrm>
            <a:off x="6667932" y="1610507"/>
            <a:ext cx="1359646" cy="369332"/>
          </a:xfrm>
          <a:prstGeom prst="rect">
            <a:avLst/>
          </a:prstGeom>
          <a:noFill/>
        </p:spPr>
        <p:txBody>
          <a:bodyPr wrap="square" rtlCol="0">
            <a:spAutoFit/>
          </a:bodyPr>
          <a:lstStyle/>
          <a:p>
            <a:r>
              <a:rPr lang="pt-BR" dirty="0"/>
              <a:t>5,11% a.a.</a:t>
            </a:r>
          </a:p>
        </p:txBody>
      </p:sp>
      <p:sp>
        <p:nvSpPr>
          <p:cNvPr id="12" name="Seta para baixo 10">
            <a:extLst>
              <a:ext uri="{FF2B5EF4-FFF2-40B4-BE49-F238E27FC236}">
                <a16:creationId xmlns:a16="http://schemas.microsoft.com/office/drawing/2014/main" id="{B589A176-D21A-48D9-85B8-8995F7D8557E}"/>
              </a:ext>
            </a:extLst>
          </p:cNvPr>
          <p:cNvSpPr/>
          <p:nvPr/>
        </p:nvSpPr>
        <p:spPr>
          <a:xfrm>
            <a:off x="7187087" y="2077040"/>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750252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 y="0"/>
            <a:ext cx="9144000" cy="5143500"/>
          </a:xfrm>
          <a:prstGeom prst="rect">
            <a:avLst/>
          </a:prstGeom>
        </p:spPr>
      </p:pic>
      <p:sp>
        <p:nvSpPr>
          <p:cNvPr id="6" name="TextBox 3">
            <a:extLst>
              <a:ext uri="{FF2B5EF4-FFF2-40B4-BE49-F238E27FC236}">
                <a16:creationId xmlns:a16="http://schemas.microsoft.com/office/drawing/2014/main" id="{B74D2B12-3E26-406A-B451-A12C4C442E64}"/>
              </a:ext>
            </a:extLst>
          </p:cNvPr>
          <p:cNvSpPr txBox="1"/>
          <p:nvPr/>
        </p:nvSpPr>
        <p:spPr>
          <a:xfrm>
            <a:off x="-251826" y="138351"/>
            <a:ext cx="5020798" cy="400110"/>
          </a:xfrm>
          <a:prstGeom prst="rect">
            <a:avLst/>
          </a:prstGeom>
          <a:noFill/>
        </p:spPr>
        <p:txBody>
          <a:bodyPr wrap="none" rtlCol="0">
            <a:spAutoFit/>
          </a:bodyPr>
          <a:lstStyle/>
          <a:p>
            <a:r>
              <a:rPr lang="en-US" sz="2000" b="1" dirty="0">
                <a:solidFill>
                  <a:srgbClr val="008000"/>
                </a:solidFill>
              </a:rPr>
              <a:t>      FAPSPMG FII 31/10/2024 = R$ 0,00 (0,0%) </a:t>
            </a:r>
            <a:endParaRPr lang="en-US" sz="2000" b="1" i="1" dirty="0">
              <a:solidFill>
                <a:srgbClr val="008000"/>
              </a:solidFill>
            </a:endParaRPr>
          </a:p>
        </p:txBody>
      </p:sp>
      <p:sp>
        <p:nvSpPr>
          <p:cNvPr id="7" name="CaixaDeTexto 6">
            <a:extLst>
              <a:ext uri="{FF2B5EF4-FFF2-40B4-BE49-F238E27FC236}">
                <a16:creationId xmlns:a16="http://schemas.microsoft.com/office/drawing/2014/main" id="{F620A04C-5730-D340-FE81-6C2F014646D4}"/>
              </a:ext>
            </a:extLst>
          </p:cNvPr>
          <p:cNvSpPr txBox="1"/>
          <p:nvPr/>
        </p:nvSpPr>
        <p:spPr>
          <a:xfrm>
            <a:off x="154841" y="2582793"/>
            <a:ext cx="8829675" cy="1646605"/>
          </a:xfrm>
          <a:prstGeom prst="rect">
            <a:avLst/>
          </a:prstGeom>
          <a:noFill/>
        </p:spPr>
        <p:txBody>
          <a:bodyPr wrap="square" rtlCol="0">
            <a:spAutoFit/>
          </a:bodyPr>
          <a:lstStyle/>
          <a:p>
            <a:r>
              <a:rPr lang="pt-BR" sz="2400" b="1" dirty="0">
                <a:solidFill>
                  <a:srgbClr val="008000"/>
                </a:solidFill>
              </a:rPr>
              <a:t>      </a:t>
            </a:r>
            <a:endParaRPr lang="pt-BR" sz="800" b="1" dirty="0">
              <a:solidFill>
                <a:srgbClr val="008000"/>
              </a:solidFill>
            </a:endParaRPr>
          </a:p>
          <a:p>
            <a:pPr algn="ctr"/>
            <a:r>
              <a:rPr lang="pt-BR" sz="1900" b="1" dirty="0">
                <a:solidFill>
                  <a:srgbClr val="333436"/>
                </a:solidFill>
              </a:rPr>
              <a:t>* NÃO EFETUAR A ALOCAÇÃO EM FUNDOS IMOBILIÁRIOS DO ARTIGO 11!!!</a:t>
            </a:r>
            <a:endParaRPr lang="pt-BR" sz="1900" b="1" dirty="0">
              <a:solidFill>
                <a:srgbClr val="FF0000"/>
              </a:solidFill>
            </a:endParaRPr>
          </a:p>
          <a:p>
            <a:pPr algn="ctr"/>
            <a:endParaRPr lang="pt-BR" sz="2000" b="1" dirty="0">
              <a:solidFill>
                <a:srgbClr val="FF0000"/>
              </a:solidFill>
            </a:endParaRPr>
          </a:p>
          <a:p>
            <a:pPr algn="ctr"/>
            <a:r>
              <a:rPr lang="pt-BR" sz="1900" b="1" dirty="0">
                <a:solidFill>
                  <a:srgbClr val="333436"/>
                </a:solidFill>
              </a:rPr>
              <a:t>* REVER OS LIMITES DA ALOCAÇÃO OBJETIVO, MÍNIMOS E MÁXIMOS DA ATUAL POLÍTICA ANUAL DE INVESTIMENTOS. </a:t>
            </a:r>
            <a:endParaRPr lang="pt-BR" sz="2400" b="1" dirty="0">
              <a:solidFill>
                <a:srgbClr val="FF0000"/>
              </a:solidFill>
            </a:endParaRPr>
          </a:p>
        </p:txBody>
      </p:sp>
      <p:pic>
        <p:nvPicPr>
          <p:cNvPr id="3" name="Imagem 2">
            <a:extLst>
              <a:ext uri="{FF2B5EF4-FFF2-40B4-BE49-F238E27FC236}">
                <a16:creationId xmlns:a16="http://schemas.microsoft.com/office/drawing/2014/main" id="{587A4146-A442-15A7-2A3C-028FA0616B53}"/>
              </a:ext>
            </a:extLst>
          </p:cNvPr>
          <p:cNvPicPr>
            <a:picLocks noChangeAspect="1"/>
          </p:cNvPicPr>
          <p:nvPr/>
        </p:nvPicPr>
        <p:blipFill>
          <a:blip r:embed="rId4"/>
          <a:stretch>
            <a:fillRect/>
          </a:stretch>
        </p:blipFill>
        <p:spPr>
          <a:xfrm>
            <a:off x="397754" y="1022675"/>
            <a:ext cx="8283537" cy="1434086"/>
          </a:xfrm>
          <a:prstGeom prst="rect">
            <a:avLst/>
          </a:prstGeom>
        </p:spPr>
      </p:pic>
    </p:spTree>
    <p:extLst>
      <p:ext uri="{BB962C8B-B14F-4D97-AF65-F5344CB8AC3E}">
        <p14:creationId xmlns:p14="http://schemas.microsoft.com/office/powerpoint/2010/main" val="3777667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 y="-1327"/>
            <a:ext cx="9144000" cy="5143500"/>
          </a:xfrm>
          <a:prstGeom prst="rect">
            <a:avLst/>
          </a:prstGeom>
        </p:spPr>
      </p:pic>
      <p:sp>
        <p:nvSpPr>
          <p:cNvPr id="14" name="TextBox 3"/>
          <p:cNvSpPr txBox="1"/>
          <p:nvPr/>
        </p:nvSpPr>
        <p:spPr>
          <a:xfrm>
            <a:off x="-137159" y="85186"/>
            <a:ext cx="5655779" cy="415498"/>
          </a:xfrm>
          <a:prstGeom prst="rect">
            <a:avLst/>
          </a:prstGeom>
          <a:noFill/>
        </p:spPr>
        <p:txBody>
          <a:bodyPr wrap="none" rtlCol="0">
            <a:spAutoFit/>
          </a:bodyPr>
          <a:lstStyle/>
          <a:p>
            <a:r>
              <a:rPr lang="en-US" sz="2100" b="1" dirty="0">
                <a:solidFill>
                  <a:srgbClr val="008000"/>
                </a:solidFill>
              </a:rPr>
              <a:t>    FAPSPMG 31/10/2024 x MARKOWITZ x PI 2025</a:t>
            </a:r>
          </a:p>
        </p:txBody>
      </p:sp>
      <p:pic>
        <p:nvPicPr>
          <p:cNvPr id="4" name="Imagem 3">
            <a:extLst>
              <a:ext uri="{FF2B5EF4-FFF2-40B4-BE49-F238E27FC236}">
                <a16:creationId xmlns:a16="http://schemas.microsoft.com/office/drawing/2014/main" id="{479ED7AD-61E4-F448-170A-B0FB852F026B}"/>
              </a:ext>
            </a:extLst>
          </p:cNvPr>
          <p:cNvPicPr>
            <a:picLocks noChangeAspect="1"/>
          </p:cNvPicPr>
          <p:nvPr/>
        </p:nvPicPr>
        <p:blipFill>
          <a:blip r:embed="rId4"/>
          <a:stretch>
            <a:fillRect/>
          </a:stretch>
        </p:blipFill>
        <p:spPr>
          <a:xfrm>
            <a:off x="176270" y="870333"/>
            <a:ext cx="8791460" cy="3888954"/>
          </a:xfrm>
          <a:prstGeom prst="rect">
            <a:avLst/>
          </a:prstGeom>
        </p:spPr>
      </p:pic>
    </p:spTree>
    <p:extLst>
      <p:ext uri="{BB962C8B-B14F-4D97-AF65-F5344CB8AC3E}">
        <p14:creationId xmlns:p14="http://schemas.microsoft.com/office/powerpoint/2010/main" val="50629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0" y="-122"/>
            <a:ext cx="9144000" cy="5143500"/>
          </a:xfrm>
          <a:prstGeom prst="rect">
            <a:avLst/>
          </a:prstGeom>
        </p:spPr>
      </p:pic>
      <p:sp>
        <p:nvSpPr>
          <p:cNvPr id="14" name="TextBox 3"/>
          <p:cNvSpPr txBox="1"/>
          <p:nvPr/>
        </p:nvSpPr>
        <p:spPr>
          <a:xfrm>
            <a:off x="60188" y="85186"/>
            <a:ext cx="4198265" cy="415498"/>
          </a:xfrm>
          <a:prstGeom prst="rect">
            <a:avLst/>
          </a:prstGeom>
          <a:noFill/>
        </p:spPr>
        <p:txBody>
          <a:bodyPr wrap="none" rtlCol="0">
            <a:spAutoFit/>
          </a:bodyPr>
          <a:lstStyle/>
          <a:p>
            <a:r>
              <a:rPr lang="en-US" sz="2100" b="1" dirty="0">
                <a:solidFill>
                  <a:srgbClr val="008000"/>
                </a:solidFill>
              </a:rPr>
              <a:t> </a:t>
            </a:r>
            <a:r>
              <a:rPr lang="en-US" sz="2100" b="1" i="1" dirty="0">
                <a:solidFill>
                  <a:srgbClr val="008000"/>
                </a:solidFill>
              </a:rPr>
              <a:t>HEDGE DO </a:t>
            </a:r>
            <a:r>
              <a:rPr lang="en-US" sz="2100" b="1" dirty="0">
                <a:solidFill>
                  <a:srgbClr val="008000"/>
                </a:solidFill>
              </a:rPr>
              <a:t>PASSIVO FAPSPMG 2024</a:t>
            </a:r>
          </a:p>
        </p:txBody>
      </p:sp>
      <p:graphicFrame>
        <p:nvGraphicFramePr>
          <p:cNvPr id="4" name="Gráfico 3">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238271452"/>
              </p:ext>
            </p:extLst>
          </p:nvPr>
        </p:nvGraphicFramePr>
        <p:xfrm>
          <a:off x="312832" y="869960"/>
          <a:ext cx="8516195" cy="390414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1738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extBox 3"/>
          <p:cNvSpPr txBox="1"/>
          <p:nvPr/>
        </p:nvSpPr>
        <p:spPr>
          <a:xfrm>
            <a:off x="3942" y="85186"/>
            <a:ext cx="2513701" cy="461665"/>
          </a:xfrm>
          <a:prstGeom prst="rect">
            <a:avLst/>
          </a:prstGeom>
          <a:noFill/>
        </p:spPr>
        <p:txBody>
          <a:bodyPr wrap="none" rtlCol="0">
            <a:spAutoFit/>
          </a:bodyPr>
          <a:lstStyle/>
          <a:p>
            <a:r>
              <a:rPr lang="en-US" sz="2400" b="1" i="1" dirty="0">
                <a:solidFill>
                  <a:srgbClr val="008000"/>
                </a:solidFill>
              </a:rPr>
              <a:t>ALM</a:t>
            </a:r>
            <a:r>
              <a:rPr lang="en-US" sz="2400" b="1" dirty="0">
                <a:solidFill>
                  <a:srgbClr val="008000"/>
                </a:solidFill>
              </a:rPr>
              <a:t>: CONCLUSÃO</a:t>
            </a:r>
          </a:p>
        </p:txBody>
      </p:sp>
      <p:sp>
        <p:nvSpPr>
          <p:cNvPr id="10" name="CaixaDeTexto 9"/>
          <p:cNvSpPr txBox="1"/>
          <p:nvPr/>
        </p:nvSpPr>
        <p:spPr>
          <a:xfrm>
            <a:off x="123972" y="749300"/>
            <a:ext cx="8732764" cy="630942"/>
          </a:xfrm>
          <a:prstGeom prst="rect">
            <a:avLst/>
          </a:prstGeom>
          <a:noFill/>
        </p:spPr>
        <p:txBody>
          <a:bodyPr wrap="square" rtlCol="0">
            <a:spAutoFit/>
          </a:bodyPr>
          <a:lstStyle/>
          <a:p>
            <a:pPr>
              <a:lnSpc>
                <a:spcPct val="90000"/>
              </a:lnSpc>
              <a:defRPr/>
            </a:pPr>
            <a:endParaRPr lang="pt-BR" sz="2000" b="1" dirty="0">
              <a:solidFill>
                <a:srgbClr val="333436"/>
              </a:solidFill>
            </a:endParaRPr>
          </a:p>
          <a:p>
            <a:endParaRPr lang="pt-BR" sz="1700" b="1" dirty="0">
              <a:solidFill>
                <a:srgbClr val="333436"/>
              </a:solidFill>
            </a:endParaRPr>
          </a:p>
        </p:txBody>
      </p:sp>
      <p:sp>
        <p:nvSpPr>
          <p:cNvPr id="8" name="Fluxograma: Conector 7"/>
          <p:cNvSpPr/>
          <p:nvPr/>
        </p:nvSpPr>
        <p:spPr>
          <a:xfrm>
            <a:off x="1499204" y="2060754"/>
            <a:ext cx="1509823" cy="1320428"/>
          </a:xfrm>
          <a:prstGeom prst="flowChartConnector">
            <a:avLst/>
          </a:prstGeom>
          <a:solidFill>
            <a:schemeClr val="bg1">
              <a:lumMod val="50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3600" b="1" dirty="0"/>
              <a:t>ALM</a:t>
            </a:r>
          </a:p>
        </p:txBody>
      </p:sp>
      <p:sp>
        <p:nvSpPr>
          <p:cNvPr id="9" name="Fluxograma: Conector 8"/>
          <p:cNvSpPr/>
          <p:nvPr/>
        </p:nvSpPr>
        <p:spPr>
          <a:xfrm>
            <a:off x="1532221" y="965555"/>
            <a:ext cx="1459312" cy="788817"/>
          </a:xfrm>
          <a:prstGeom prst="flowChartConnector">
            <a:avLst/>
          </a:prstGeom>
          <a:solidFill>
            <a:srgbClr val="3333CC"/>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a:t>CENÁRIO ECONÔMICO</a:t>
            </a:r>
          </a:p>
        </p:txBody>
      </p:sp>
      <p:sp>
        <p:nvSpPr>
          <p:cNvPr id="11" name="Fluxograma: Conector 10"/>
          <p:cNvSpPr/>
          <p:nvPr/>
        </p:nvSpPr>
        <p:spPr>
          <a:xfrm>
            <a:off x="435935" y="3381182"/>
            <a:ext cx="1284378" cy="788817"/>
          </a:xfrm>
          <a:prstGeom prst="flowChartConnector">
            <a:avLst/>
          </a:prstGeom>
          <a:solidFill>
            <a:srgbClr val="118337"/>
          </a:solidFill>
          <a:ln>
            <a:solidFill>
              <a:srgbClr val="118337"/>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t>ATIVO</a:t>
            </a:r>
          </a:p>
        </p:txBody>
      </p:sp>
      <p:sp>
        <p:nvSpPr>
          <p:cNvPr id="12" name="Fluxograma: Conector 11"/>
          <p:cNvSpPr/>
          <p:nvPr/>
        </p:nvSpPr>
        <p:spPr>
          <a:xfrm>
            <a:off x="2775095" y="3425216"/>
            <a:ext cx="1477930" cy="788817"/>
          </a:xfrm>
          <a:prstGeom prst="flowChartConnector">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b="1" dirty="0">
                <a:solidFill>
                  <a:schemeClr val="bg1"/>
                </a:solidFill>
              </a:rPr>
              <a:t>PASSIVO</a:t>
            </a:r>
          </a:p>
        </p:txBody>
      </p:sp>
      <p:cxnSp>
        <p:nvCxnSpPr>
          <p:cNvPr id="18" name="Conector reto 17"/>
          <p:cNvCxnSpPr/>
          <p:nvPr/>
        </p:nvCxnSpPr>
        <p:spPr>
          <a:xfrm>
            <a:off x="2275367" y="1754372"/>
            <a:ext cx="0" cy="306382"/>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0" name="Conector reto 19"/>
          <p:cNvCxnSpPr>
            <a:stCxn id="11" idx="7"/>
            <a:endCxn id="8" idx="3"/>
          </p:cNvCxnSpPr>
          <p:nvPr/>
        </p:nvCxnSpPr>
        <p:spPr>
          <a:xfrm flipV="1">
            <a:off x="1532220" y="3187810"/>
            <a:ext cx="188093" cy="308891"/>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3" name="Conector reto 22"/>
          <p:cNvCxnSpPr>
            <a:stCxn id="12" idx="1"/>
            <a:endCxn id="8" idx="5"/>
          </p:cNvCxnSpPr>
          <p:nvPr/>
        </p:nvCxnSpPr>
        <p:spPr>
          <a:xfrm flipH="1" flipV="1">
            <a:off x="2787918" y="3187810"/>
            <a:ext cx="203615" cy="352925"/>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pic>
        <p:nvPicPr>
          <p:cNvPr id="19" name="Imagem 18" descr="C:\LDB EMPRESAS 2016\IMAGENS OK\img_013.png"/>
          <p:cNvPicPr/>
          <p:nvPr/>
        </p:nvPicPr>
        <p:blipFill>
          <a:blip r:embed="rId4"/>
          <a:srcRect/>
          <a:stretch>
            <a:fillRect/>
          </a:stretch>
        </p:blipFill>
        <p:spPr bwMode="auto">
          <a:xfrm>
            <a:off x="4869702" y="749300"/>
            <a:ext cx="4098850" cy="3929026"/>
          </a:xfrm>
          <a:prstGeom prst="rect">
            <a:avLst/>
          </a:prstGeom>
          <a:noFill/>
          <a:ln w="9525">
            <a:noFill/>
            <a:miter lim="800000"/>
            <a:headEnd/>
            <a:tailEnd/>
          </a:ln>
        </p:spPr>
      </p:pic>
      <p:sp>
        <p:nvSpPr>
          <p:cNvPr id="15" name="CaixaDeTexto 14"/>
          <p:cNvSpPr txBox="1"/>
          <p:nvPr/>
        </p:nvSpPr>
        <p:spPr>
          <a:xfrm>
            <a:off x="5465136" y="2137139"/>
            <a:ext cx="1541721" cy="2031325"/>
          </a:xfrm>
          <a:prstGeom prst="rect">
            <a:avLst/>
          </a:prstGeom>
          <a:noFill/>
        </p:spPr>
        <p:txBody>
          <a:bodyPr wrap="square" rtlCol="0">
            <a:spAutoFit/>
          </a:bodyPr>
          <a:lstStyle/>
          <a:p>
            <a:pPr algn="ctr"/>
            <a:r>
              <a:rPr lang="pt-BR" sz="1400" b="1" dirty="0"/>
              <a:t>A Gestão de </a:t>
            </a:r>
            <a:r>
              <a:rPr lang="pt-BR" sz="1400" b="1" dirty="0">
                <a:solidFill>
                  <a:srgbClr val="118337"/>
                </a:solidFill>
              </a:rPr>
              <a:t>Ativos</a:t>
            </a:r>
            <a:r>
              <a:rPr lang="pt-BR" sz="1400" b="1" dirty="0"/>
              <a:t> e </a:t>
            </a:r>
            <a:r>
              <a:rPr lang="pt-BR" sz="1400" b="1" dirty="0">
                <a:solidFill>
                  <a:srgbClr val="FF0000"/>
                </a:solidFill>
              </a:rPr>
              <a:t>Passivos</a:t>
            </a:r>
            <a:r>
              <a:rPr lang="pt-BR" sz="1400" b="1" dirty="0"/>
              <a:t> possibilita a diminuição dos RISCOS, aumentando a chance de SUCESSO do objetivo buscado!</a:t>
            </a:r>
            <a:endParaRPr lang="pt-BR" sz="1400" dirty="0"/>
          </a:p>
        </p:txBody>
      </p:sp>
      <p:sp>
        <p:nvSpPr>
          <p:cNvPr id="16" name="Seta para a esquerda e para a direita 15"/>
          <p:cNvSpPr/>
          <p:nvPr/>
        </p:nvSpPr>
        <p:spPr>
          <a:xfrm>
            <a:off x="3721388" y="2445491"/>
            <a:ext cx="1180214" cy="552893"/>
          </a:xfrm>
          <a:prstGeom prst="leftRightArrow">
            <a:avLst/>
          </a:prstGeom>
          <a:solidFill>
            <a:schemeClr val="bg1">
              <a:lumMod val="50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6553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0144" y="85186"/>
            <a:ext cx="8008539" cy="461665"/>
          </a:xfrm>
          <a:prstGeom prst="rect">
            <a:avLst/>
          </a:prstGeom>
          <a:noFill/>
        </p:spPr>
        <p:txBody>
          <a:bodyPr wrap="none" rtlCol="0">
            <a:spAutoFit/>
          </a:bodyPr>
          <a:lstStyle/>
          <a:p>
            <a:r>
              <a:rPr lang="en-US" sz="2400" b="1" i="1" dirty="0">
                <a:solidFill>
                  <a:srgbClr val="008000"/>
                </a:solidFill>
              </a:rPr>
              <a:t>CURRICULUM VITAE</a:t>
            </a:r>
            <a:r>
              <a:rPr lang="en-US" sz="2400" b="1" dirty="0">
                <a:solidFill>
                  <a:srgbClr val="008000"/>
                </a:solidFill>
              </a:rPr>
              <a:t>: RONALDO DE OLIVEIRA, MSc. </a:t>
            </a:r>
          </a:p>
        </p:txBody>
      </p:sp>
      <p:sp>
        <p:nvSpPr>
          <p:cNvPr id="3" name="CaixaDeTexto 2"/>
          <p:cNvSpPr txBox="1"/>
          <p:nvPr/>
        </p:nvSpPr>
        <p:spPr>
          <a:xfrm>
            <a:off x="267129" y="750015"/>
            <a:ext cx="8712485" cy="4339650"/>
          </a:xfrm>
          <a:prstGeom prst="rect">
            <a:avLst/>
          </a:prstGeom>
          <a:noFill/>
        </p:spPr>
        <p:txBody>
          <a:bodyPr wrap="square" rtlCol="0">
            <a:spAutoFit/>
          </a:bodyPr>
          <a:lstStyle/>
          <a:p>
            <a:pPr lvl="0" algn="just"/>
            <a:r>
              <a:rPr lang="pt-BR" b="1" dirty="0">
                <a:solidFill>
                  <a:srgbClr val="595959"/>
                </a:solidFill>
              </a:rPr>
              <a:t># Bacharel em Estatística </a:t>
            </a:r>
            <a:r>
              <a:rPr lang="pt-BR" dirty="0">
                <a:solidFill>
                  <a:srgbClr val="595959"/>
                </a:solidFill>
              </a:rPr>
              <a:t>pela Universidade de São Paulo (IME/USP – 1993 à 1997);</a:t>
            </a:r>
            <a:endParaRPr lang="pt-BR" sz="1000" dirty="0">
              <a:solidFill>
                <a:srgbClr val="595959"/>
              </a:solidFill>
            </a:endParaRPr>
          </a:p>
          <a:p>
            <a:r>
              <a:rPr lang="pt-BR" sz="1000" dirty="0">
                <a:solidFill>
                  <a:srgbClr val="595959"/>
                </a:solidFill>
              </a:rPr>
              <a:t> </a:t>
            </a:r>
          </a:p>
          <a:p>
            <a:pPr lvl="0"/>
            <a:r>
              <a:rPr lang="pt-BR" dirty="0">
                <a:solidFill>
                  <a:srgbClr val="595959"/>
                </a:solidFill>
              </a:rPr>
              <a:t>	* </a:t>
            </a:r>
            <a:r>
              <a:rPr lang="pt-BR" b="1" dirty="0">
                <a:solidFill>
                  <a:srgbClr val="595959"/>
                </a:solidFill>
              </a:rPr>
              <a:t>Estatístico</a:t>
            </a:r>
            <a:r>
              <a:rPr lang="pt-BR" dirty="0">
                <a:solidFill>
                  <a:srgbClr val="595959"/>
                </a:solidFill>
              </a:rPr>
              <a:t>: CONRE 3ª Região nº 1.649;</a:t>
            </a:r>
            <a:endParaRPr lang="pt-BR" sz="1000" dirty="0">
              <a:solidFill>
                <a:srgbClr val="595959"/>
              </a:solidFill>
            </a:endParaRPr>
          </a:p>
          <a:p>
            <a:r>
              <a:rPr lang="pt-BR" sz="1000" dirty="0">
                <a:solidFill>
                  <a:srgbClr val="595959"/>
                </a:solidFill>
              </a:rPr>
              <a:t> </a:t>
            </a:r>
          </a:p>
          <a:p>
            <a:pPr lvl="0" algn="just"/>
            <a:r>
              <a:rPr lang="pt-BR" b="1" dirty="0">
                <a:solidFill>
                  <a:srgbClr val="595959"/>
                </a:solidFill>
              </a:rPr>
              <a:t># Bacharel </a:t>
            </a:r>
            <a:r>
              <a:rPr lang="pt-BR" b="1">
                <a:solidFill>
                  <a:srgbClr val="595959"/>
                </a:solidFill>
              </a:rPr>
              <a:t>em Direito </a:t>
            </a:r>
            <a:r>
              <a:rPr lang="pt-BR" dirty="0">
                <a:solidFill>
                  <a:srgbClr val="595959"/>
                </a:solidFill>
              </a:rPr>
              <a:t>pela Pontifícia Universidade Católica de São Paulo (PUC/SP – 1994 à 1998);</a:t>
            </a:r>
            <a:endParaRPr lang="pt-BR" sz="1000" dirty="0">
              <a:solidFill>
                <a:srgbClr val="595959"/>
              </a:solidFill>
            </a:endParaRPr>
          </a:p>
          <a:p>
            <a:r>
              <a:rPr lang="pt-BR" sz="1000" dirty="0">
                <a:solidFill>
                  <a:srgbClr val="595959"/>
                </a:solidFill>
              </a:rPr>
              <a:t> </a:t>
            </a:r>
          </a:p>
          <a:p>
            <a:pPr lvl="0"/>
            <a:r>
              <a:rPr lang="pt-BR" dirty="0">
                <a:solidFill>
                  <a:srgbClr val="595959"/>
                </a:solidFill>
              </a:rPr>
              <a:t>	* </a:t>
            </a:r>
            <a:r>
              <a:rPr lang="pt-BR" b="1" dirty="0">
                <a:solidFill>
                  <a:srgbClr val="595959"/>
                </a:solidFill>
              </a:rPr>
              <a:t>Advogado</a:t>
            </a:r>
            <a:r>
              <a:rPr lang="pt-BR" dirty="0">
                <a:solidFill>
                  <a:srgbClr val="595959"/>
                </a:solidFill>
              </a:rPr>
              <a:t>: OAB/SP nº 162.211;</a:t>
            </a:r>
            <a:endParaRPr lang="pt-BR" sz="1000" dirty="0">
              <a:solidFill>
                <a:srgbClr val="595959"/>
              </a:solidFill>
            </a:endParaRPr>
          </a:p>
          <a:p>
            <a:r>
              <a:rPr lang="en-US" sz="1000" dirty="0">
                <a:solidFill>
                  <a:srgbClr val="595959"/>
                </a:solidFill>
              </a:rPr>
              <a:t> </a:t>
            </a:r>
            <a:endParaRPr lang="pt-BR" sz="1000" dirty="0">
              <a:solidFill>
                <a:srgbClr val="595959"/>
              </a:solidFill>
            </a:endParaRPr>
          </a:p>
          <a:p>
            <a:pPr lvl="0" algn="just"/>
            <a:r>
              <a:rPr lang="pt-BR" dirty="0">
                <a:solidFill>
                  <a:srgbClr val="595959"/>
                </a:solidFill>
              </a:rPr>
              <a:t># </a:t>
            </a:r>
            <a:r>
              <a:rPr lang="pt-BR" b="1" dirty="0">
                <a:solidFill>
                  <a:srgbClr val="595959"/>
                </a:solidFill>
              </a:rPr>
              <a:t>Mestre</a:t>
            </a:r>
            <a:r>
              <a:rPr lang="pt-BR" dirty="0">
                <a:solidFill>
                  <a:srgbClr val="595959"/>
                </a:solidFill>
              </a:rPr>
              <a:t> em Engenharia Elétrica pela Escola Politécnica da Universidade de São Paulo (POLI/USP – 1999 à 2003); </a:t>
            </a:r>
            <a:endParaRPr lang="pt-BR" sz="1000" dirty="0">
              <a:solidFill>
                <a:srgbClr val="595959"/>
              </a:solidFill>
            </a:endParaRPr>
          </a:p>
          <a:p>
            <a:r>
              <a:rPr lang="pt-BR" sz="1000" dirty="0">
                <a:solidFill>
                  <a:srgbClr val="595959"/>
                </a:solidFill>
              </a:rPr>
              <a:t> </a:t>
            </a:r>
          </a:p>
          <a:p>
            <a:pPr lvl="0" algn="just"/>
            <a:r>
              <a:rPr lang="pt-BR" b="1" dirty="0">
                <a:solidFill>
                  <a:srgbClr val="595959"/>
                </a:solidFill>
              </a:rPr>
              <a:t># Bacharel em Ciências Atuariais </a:t>
            </a:r>
            <a:r>
              <a:rPr lang="pt-BR" dirty="0">
                <a:solidFill>
                  <a:srgbClr val="595959"/>
                </a:solidFill>
              </a:rPr>
              <a:t>pela Pontifícia Universidade Católica de São Paulo (PUC/SP - 2003 à 2007).</a:t>
            </a:r>
          </a:p>
          <a:p>
            <a:pPr lvl="0" algn="just"/>
            <a:endParaRPr lang="pt-BR" sz="1000" dirty="0">
              <a:solidFill>
                <a:srgbClr val="595959"/>
              </a:solidFill>
            </a:endParaRPr>
          </a:p>
          <a:p>
            <a:pPr lvl="0" algn="just"/>
            <a:r>
              <a:rPr lang="pt-BR" b="1" dirty="0">
                <a:solidFill>
                  <a:srgbClr val="595959"/>
                </a:solidFill>
              </a:rPr>
              <a:t>	* Atuário: </a:t>
            </a:r>
            <a:r>
              <a:rPr lang="pt-BR" dirty="0">
                <a:solidFill>
                  <a:srgbClr val="595959"/>
                </a:solidFill>
              </a:rPr>
              <a:t>registro nº 0002207/RJ.</a:t>
            </a:r>
          </a:p>
          <a:p>
            <a:r>
              <a:rPr lang="pt-BR" b="1" dirty="0">
                <a:solidFill>
                  <a:srgbClr val="595959"/>
                </a:solidFill>
              </a:rPr>
              <a:t> </a:t>
            </a:r>
          </a:p>
          <a:p>
            <a:pPr lvl="0"/>
            <a:r>
              <a:rPr lang="pt-BR" dirty="0">
                <a:solidFill>
                  <a:srgbClr val="595959"/>
                </a:solidFill>
              </a:rPr>
              <a:t>	</a:t>
            </a:r>
          </a:p>
        </p:txBody>
      </p:sp>
    </p:spTree>
    <p:extLst>
      <p:ext uri="{BB962C8B-B14F-4D97-AF65-F5344CB8AC3E}">
        <p14:creationId xmlns:p14="http://schemas.microsoft.com/office/powerpoint/2010/main" val="3530477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386948" y="3174098"/>
            <a:ext cx="2976362" cy="1323439"/>
          </a:xfrm>
          <a:prstGeom prst="rect">
            <a:avLst/>
          </a:prstGeom>
          <a:noFill/>
        </p:spPr>
        <p:txBody>
          <a:bodyPr wrap="square" rtlCol="0">
            <a:spAutoFit/>
          </a:bodyPr>
          <a:lstStyle/>
          <a:p>
            <a:pPr algn="ctr"/>
            <a:r>
              <a:rPr lang="en-US" sz="4000" b="1">
                <a:solidFill>
                  <a:srgbClr val="008000"/>
                </a:solidFill>
              </a:rPr>
              <a:t>MUITO </a:t>
            </a:r>
            <a:r>
              <a:rPr lang="en-US" sz="4000" b="1" dirty="0">
                <a:solidFill>
                  <a:srgbClr val="008000"/>
                </a:solidFill>
              </a:rPr>
              <a:t>OBRIGADO!</a:t>
            </a:r>
          </a:p>
        </p:txBody>
      </p:sp>
      <p:sp>
        <p:nvSpPr>
          <p:cNvPr id="6" name="Retângulo 5">
            <a:extLst>
              <a:ext uri="{FF2B5EF4-FFF2-40B4-BE49-F238E27FC236}">
                <a16:creationId xmlns:a16="http://schemas.microsoft.com/office/drawing/2014/main" id="{26D68834-6987-E6AC-423A-CB2164A3B87C}"/>
              </a:ext>
            </a:extLst>
          </p:cNvPr>
          <p:cNvSpPr/>
          <p:nvPr/>
        </p:nvSpPr>
        <p:spPr>
          <a:xfrm rot="20872315">
            <a:off x="4359003" y="3629067"/>
            <a:ext cx="4750559" cy="8495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600" dirty="0">
                <a:solidFill>
                  <a:schemeClr val="bg1">
                    <a:lumMod val="50000"/>
                  </a:schemeClr>
                </a:solidFill>
              </a:rPr>
              <a:t>Av. Rebouças, 3.507, 1º andar, São Paulo, SP, Pinheiros, CEP: 05401-400</a:t>
            </a:r>
          </a:p>
          <a:p>
            <a:pPr algn="ctr"/>
            <a:r>
              <a:rPr lang="pt-BR" sz="1600" dirty="0">
                <a:solidFill>
                  <a:schemeClr val="bg1">
                    <a:lumMod val="50000"/>
                  </a:schemeClr>
                </a:solidFill>
              </a:rPr>
              <a:t>www.ldbempresas.com.br</a:t>
            </a:r>
            <a:endParaRPr lang="pt-BR" dirty="0">
              <a:solidFill>
                <a:schemeClr val="bg1">
                  <a:lumMod val="50000"/>
                </a:schemeClr>
              </a:solidFill>
            </a:endParaRPr>
          </a:p>
        </p:txBody>
      </p:sp>
    </p:spTree>
    <p:extLst>
      <p:ext uri="{BB962C8B-B14F-4D97-AF65-F5344CB8AC3E}">
        <p14:creationId xmlns:p14="http://schemas.microsoft.com/office/powerpoint/2010/main" val="127296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2994"/>
            <a:ext cx="9144000" cy="5143500"/>
          </a:xfrm>
          <a:prstGeom prst="rect">
            <a:avLst/>
          </a:prstGeom>
        </p:spPr>
      </p:pic>
      <p:sp>
        <p:nvSpPr>
          <p:cNvPr id="4" name="TextBox 3"/>
          <p:cNvSpPr txBox="1"/>
          <p:nvPr/>
        </p:nvSpPr>
        <p:spPr>
          <a:xfrm>
            <a:off x="2994" y="85186"/>
            <a:ext cx="8019870" cy="523220"/>
          </a:xfrm>
          <a:prstGeom prst="rect">
            <a:avLst/>
          </a:prstGeom>
          <a:noFill/>
        </p:spPr>
        <p:txBody>
          <a:bodyPr wrap="squar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10/12/2018           </a:t>
            </a:r>
            <a:r>
              <a:rPr lang="en-US" sz="1600" b="1" dirty="0">
                <a:solidFill>
                  <a:srgbClr val="008000"/>
                </a:solidFill>
                <a:latin typeface="Calibri" panose="020F0502020204030204" pitchFamily="34" charset="0"/>
                <a:cs typeface="Calibri" panose="020F0502020204030204" pitchFamily="34" charset="0"/>
              </a:rPr>
              <a:t>(</a:t>
            </a:r>
            <a:r>
              <a:rPr lang="en-US" sz="1600" b="1" dirty="0" err="1">
                <a:solidFill>
                  <a:srgbClr val="008000"/>
                </a:solidFill>
                <a:latin typeface="Calibri" panose="020F0502020204030204" pitchFamily="34" charset="0"/>
                <a:cs typeface="Calibri" panose="020F0502020204030204" pitchFamily="34" charset="0"/>
              </a:rPr>
              <a:t>Nomes</a:t>
            </a:r>
            <a:r>
              <a:rPr lang="en-US" sz="1600" b="1" dirty="0">
                <a:solidFill>
                  <a:srgbClr val="008000"/>
                </a:solidFill>
                <a:latin typeface="Calibri" panose="020F0502020204030204" pitchFamily="34" charset="0"/>
                <a:cs typeface="Calibri" panose="020F0502020204030204" pitchFamily="34" charset="0"/>
              </a:rPr>
              <a:t> </a:t>
            </a:r>
            <a:r>
              <a:rPr lang="en-US" sz="1600" b="1" dirty="0" err="1">
                <a:solidFill>
                  <a:srgbClr val="008000"/>
                </a:solidFill>
                <a:latin typeface="Calibri" panose="020F0502020204030204" pitchFamily="34" charset="0"/>
                <a:cs typeface="Calibri" panose="020F0502020204030204" pitchFamily="34" charset="0"/>
              </a:rPr>
              <a:t>Governo</a:t>
            </a:r>
            <a:r>
              <a:rPr lang="en-US" sz="1600" b="1" dirty="0">
                <a:solidFill>
                  <a:srgbClr val="008000"/>
                </a:solidFill>
                <a:latin typeface="Calibri" panose="020F0502020204030204" pitchFamily="34" charset="0"/>
                <a:cs typeface="Calibri" panose="020F0502020204030204" pitchFamily="34" charset="0"/>
              </a:rPr>
              <a:t> Bolsonaro)</a:t>
            </a:r>
            <a:endParaRPr lang="en-US" sz="1600"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5,04% a.a. para 10 anos.</a:t>
            </a:r>
            <a:endParaRPr lang="pt-BR" sz="2800" spc="-1" dirty="0">
              <a:solidFill>
                <a:srgbClr val="000000"/>
              </a:solidFill>
              <a:uFill>
                <a:solidFill>
                  <a:srgbClr val="FFFFFF"/>
                </a:solidFill>
              </a:uFill>
              <a:latin typeface="Arial"/>
            </a:endParaRPr>
          </a:p>
        </p:txBody>
      </p:sp>
      <p:pic>
        <p:nvPicPr>
          <p:cNvPr id="8" name="Imagem 7">
            <a:extLst>
              <a:ext uri="{FF2B5EF4-FFF2-40B4-BE49-F238E27FC236}">
                <a16:creationId xmlns:a16="http://schemas.microsoft.com/office/drawing/2014/main" id="{C8C98035-0CB7-49D1-9459-641D16B61C36}"/>
              </a:ext>
            </a:extLst>
          </p:cNvPr>
          <p:cNvPicPr>
            <a:picLocks noChangeAspect="1"/>
          </p:cNvPicPr>
          <p:nvPr/>
        </p:nvPicPr>
        <p:blipFill>
          <a:blip r:embed="rId3"/>
          <a:stretch>
            <a:fillRect/>
          </a:stretch>
        </p:blipFill>
        <p:spPr>
          <a:xfrm>
            <a:off x="1308651" y="1369233"/>
            <a:ext cx="6127127" cy="3363541"/>
          </a:xfrm>
          <a:prstGeom prst="rect">
            <a:avLst/>
          </a:prstGeom>
        </p:spPr>
      </p:pic>
      <p:sp>
        <p:nvSpPr>
          <p:cNvPr id="9" name="CaixaDeTexto 8">
            <a:extLst>
              <a:ext uri="{FF2B5EF4-FFF2-40B4-BE49-F238E27FC236}">
                <a16:creationId xmlns:a16="http://schemas.microsoft.com/office/drawing/2014/main" id="{0C3261F1-6D75-4FF8-850D-1F5F27781403}"/>
              </a:ext>
            </a:extLst>
          </p:cNvPr>
          <p:cNvSpPr txBox="1"/>
          <p:nvPr/>
        </p:nvSpPr>
        <p:spPr>
          <a:xfrm>
            <a:off x="6329491" y="1723327"/>
            <a:ext cx="1230263" cy="369332"/>
          </a:xfrm>
          <a:prstGeom prst="rect">
            <a:avLst/>
          </a:prstGeom>
          <a:noFill/>
        </p:spPr>
        <p:txBody>
          <a:bodyPr wrap="square" rtlCol="0">
            <a:spAutoFit/>
          </a:bodyPr>
          <a:lstStyle/>
          <a:p>
            <a:r>
              <a:rPr lang="pt-BR" dirty="0"/>
              <a:t>5,04% a.a.</a:t>
            </a:r>
          </a:p>
        </p:txBody>
      </p:sp>
      <p:sp>
        <p:nvSpPr>
          <p:cNvPr id="12" name="Seta para baixo 10">
            <a:extLst>
              <a:ext uri="{FF2B5EF4-FFF2-40B4-BE49-F238E27FC236}">
                <a16:creationId xmlns:a16="http://schemas.microsoft.com/office/drawing/2014/main" id="{33227229-F653-4741-9ADC-AF766F597D74}"/>
              </a:ext>
            </a:extLst>
          </p:cNvPr>
          <p:cNvSpPr/>
          <p:nvPr/>
        </p:nvSpPr>
        <p:spPr>
          <a:xfrm>
            <a:off x="6863340" y="2129675"/>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277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2994"/>
            <a:ext cx="9144000" cy="5143500"/>
          </a:xfrm>
          <a:prstGeom prst="rect">
            <a:avLst/>
          </a:prstGeom>
        </p:spPr>
      </p:pic>
      <p:sp>
        <p:nvSpPr>
          <p:cNvPr id="4" name="TextBox 3"/>
          <p:cNvSpPr txBox="1"/>
          <p:nvPr/>
        </p:nvSpPr>
        <p:spPr>
          <a:xfrm>
            <a:off x="195336" y="85186"/>
            <a:ext cx="7441268"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17/01/2019                 </a:t>
            </a:r>
            <a:r>
              <a:rPr lang="en-US" sz="1600" b="1" dirty="0">
                <a:solidFill>
                  <a:srgbClr val="008000"/>
                </a:solidFill>
                <a:latin typeface="Calibri" panose="020F0502020204030204" pitchFamily="34" charset="0"/>
                <a:cs typeface="Calibri" panose="020F0502020204030204" pitchFamily="34" charset="0"/>
              </a:rPr>
              <a:t>(Nova </a:t>
            </a:r>
            <a:r>
              <a:rPr lang="en-US" sz="1600" b="1" dirty="0" err="1">
                <a:solidFill>
                  <a:srgbClr val="008000"/>
                </a:solidFill>
                <a:latin typeface="Calibri" panose="020F0502020204030204" pitchFamily="34" charset="0"/>
                <a:cs typeface="Calibri" panose="020F0502020204030204" pitchFamily="34" charset="0"/>
              </a:rPr>
              <a:t>Previdência</a:t>
            </a:r>
            <a:r>
              <a:rPr lang="en-US" sz="1600" b="1" dirty="0">
                <a:solidFill>
                  <a:srgbClr val="008000"/>
                </a:solidFill>
                <a:latin typeface="Calibri" panose="020F0502020204030204" pitchFamily="34" charset="0"/>
                <a:cs typeface="Calibri" panose="020F0502020204030204" pitchFamily="34" charset="0"/>
              </a:rPr>
              <a:t>)</a:t>
            </a:r>
            <a:endParaRPr lang="en-US" sz="1600"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4,45% a.a. para 9 anos.</a:t>
            </a:r>
            <a:endParaRPr lang="pt-BR" sz="2800" spc="-1" dirty="0">
              <a:solidFill>
                <a:srgbClr val="000000"/>
              </a:solidFill>
              <a:uFill>
                <a:solidFill>
                  <a:srgbClr val="FFFFFF"/>
                </a:solidFill>
              </a:uFill>
              <a:latin typeface="Arial"/>
            </a:endParaRPr>
          </a:p>
        </p:txBody>
      </p:sp>
      <p:pic>
        <p:nvPicPr>
          <p:cNvPr id="5" name="Imagem 4">
            <a:extLst>
              <a:ext uri="{FF2B5EF4-FFF2-40B4-BE49-F238E27FC236}">
                <a16:creationId xmlns:a16="http://schemas.microsoft.com/office/drawing/2014/main" id="{3865F45B-8092-4103-B573-9D6F612AD136}"/>
              </a:ext>
            </a:extLst>
          </p:cNvPr>
          <p:cNvPicPr>
            <a:picLocks noChangeAspect="1"/>
          </p:cNvPicPr>
          <p:nvPr/>
        </p:nvPicPr>
        <p:blipFill>
          <a:blip r:embed="rId3"/>
          <a:stretch>
            <a:fillRect/>
          </a:stretch>
        </p:blipFill>
        <p:spPr>
          <a:xfrm>
            <a:off x="1448559" y="1336659"/>
            <a:ext cx="6469540" cy="3446354"/>
          </a:xfrm>
          <a:prstGeom prst="rect">
            <a:avLst/>
          </a:prstGeom>
        </p:spPr>
      </p:pic>
      <p:sp>
        <p:nvSpPr>
          <p:cNvPr id="10" name="CaixaDeTexto 9">
            <a:extLst>
              <a:ext uri="{FF2B5EF4-FFF2-40B4-BE49-F238E27FC236}">
                <a16:creationId xmlns:a16="http://schemas.microsoft.com/office/drawing/2014/main" id="{2E76E975-1697-4B0E-82D3-ED7257CDAF6C}"/>
              </a:ext>
            </a:extLst>
          </p:cNvPr>
          <p:cNvSpPr txBox="1"/>
          <p:nvPr/>
        </p:nvSpPr>
        <p:spPr>
          <a:xfrm>
            <a:off x="6501829" y="1573491"/>
            <a:ext cx="1416270" cy="369332"/>
          </a:xfrm>
          <a:prstGeom prst="rect">
            <a:avLst/>
          </a:prstGeom>
          <a:noFill/>
        </p:spPr>
        <p:txBody>
          <a:bodyPr wrap="square" rtlCol="0">
            <a:spAutoFit/>
          </a:bodyPr>
          <a:lstStyle/>
          <a:p>
            <a:r>
              <a:rPr lang="pt-BR" dirty="0"/>
              <a:t>4,45 % a.a.</a:t>
            </a:r>
          </a:p>
        </p:txBody>
      </p:sp>
      <p:sp>
        <p:nvSpPr>
          <p:cNvPr id="11" name="Seta para baixo 10">
            <a:extLst>
              <a:ext uri="{FF2B5EF4-FFF2-40B4-BE49-F238E27FC236}">
                <a16:creationId xmlns:a16="http://schemas.microsoft.com/office/drawing/2014/main" id="{46723C8A-00C2-48D8-B3A3-2E29D047E6AD}"/>
              </a:ext>
            </a:extLst>
          </p:cNvPr>
          <p:cNvSpPr/>
          <p:nvPr/>
        </p:nvSpPr>
        <p:spPr>
          <a:xfrm>
            <a:off x="6886820" y="1979839"/>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08058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0"/>
            <a:ext cx="9144000" cy="5143500"/>
          </a:xfrm>
          <a:prstGeom prst="rect">
            <a:avLst/>
          </a:prstGeom>
        </p:spPr>
      </p:pic>
      <p:sp>
        <p:nvSpPr>
          <p:cNvPr id="4" name="TextBox 3"/>
          <p:cNvSpPr txBox="1"/>
          <p:nvPr/>
        </p:nvSpPr>
        <p:spPr>
          <a:xfrm>
            <a:off x="195336" y="85186"/>
            <a:ext cx="7576690"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18/03/2019          </a:t>
            </a:r>
            <a:r>
              <a:rPr lang="en-US" sz="1600" b="1" dirty="0">
                <a:solidFill>
                  <a:srgbClr val="008000"/>
                </a:solidFill>
                <a:latin typeface="Calibri" panose="020F0502020204030204" pitchFamily="34" charset="0"/>
                <a:cs typeface="Calibri" panose="020F0502020204030204" pitchFamily="34" charset="0"/>
              </a:rPr>
              <a:t>(Antes </a:t>
            </a:r>
            <a:r>
              <a:rPr lang="en-US" sz="1600" b="1" dirty="0" err="1">
                <a:solidFill>
                  <a:srgbClr val="008000"/>
                </a:solidFill>
                <a:latin typeface="Calibri" panose="020F0502020204030204" pitchFamily="34" charset="0"/>
                <a:cs typeface="Calibri" panose="020F0502020204030204" pitchFamily="34" charset="0"/>
              </a:rPr>
              <a:t>Prisão</a:t>
            </a:r>
            <a:r>
              <a:rPr lang="en-US" sz="1600" b="1" dirty="0">
                <a:solidFill>
                  <a:srgbClr val="008000"/>
                </a:solidFill>
                <a:latin typeface="Calibri" panose="020F0502020204030204" pitchFamily="34" charset="0"/>
                <a:cs typeface="Calibri" panose="020F0502020204030204" pitchFamily="34" charset="0"/>
              </a:rPr>
              <a:t> </a:t>
            </a:r>
            <a:r>
              <a:rPr lang="en-US" sz="1600" b="1" dirty="0" err="1">
                <a:solidFill>
                  <a:srgbClr val="008000"/>
                </a:solidFill>
                <a:latin typeface="Calibri" panose="020F0502020204030204" pitchFamily="34" charset="0"/>
                <a:cs typeface="Calibri" panose="020F0502020204030204" pitchFamily="34" charset="0"/>
              </a:rPr>
              <a:t>Temer</a:t>
            </a:r>
            <a:r>
              <a:rPr lang="en-US" sz="1600" b="1" dirty="0">
                <a:solidFill>
                  <a:srgbClr val="008000"/>
                </a:solidFill>
                <a:latin typeface="Calibri" panose="020F0502020204030204" pitchFamily="34" charset="0"/>
                <a:cs typeface="Calibri" panose="020F0502020204030204" pitchFamily="34" charset="0"/>
              </a:rPr>
              <a:t> 21/03)</a:t>
            </a:r>
            <a:endParaRPr lang="en-US" sz="1600"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4,14% a.a. para 9 anos.</a:t>
            </a:r>
            <a:endParaRPr lang="pt-BR" sz="2800" spc="-1" dirty="0">
              <a:solidFill>
                <a:srgbClr val="000000"/>
              </a:solidFill>
              <a:uFill>
                <a:solidFill>
                  <a:srgbClr val="FFFFFF"/>
                </a:solidFill>
              </a:uFill>
              <a:latin typeface="Arial"/>
            </a:endParaRPr>
          </a:p>
        </p:txBody>
      </p:sp>
      <p:pic>
        <p:nvPicPr>
          <p:cNvPr id="7" name="Imagem 6">
            <a:extLst>
              <a:ext uri="{FF2B5EF4-FFF2-40B4-BE49-F238E27FC236}">
                <a16:creationId xmlns:a16="http://schemas.microsoft.com/office/drawing/2014/main" id="{8024AAA7-98EB-49E8-8900-016D4421EB95}"/>
              </a:ext>
            </a:extLst>
          </p:cNvPr>
          <p:cNvPicPr>
            <a:picLocks noChangeAspect="1"/>
          </p:cNvPicPr>
          <p:nvPr/>
        </p:nvPicPr>
        <p:blipFill>
          <a:blip r:embed="rId3"/>
          <a:stretch>
            <a:fillRect/>
          </a:stretch>
        </p:blipFill>
        <p:spPr>
          <a:xfrm>
            <a:off x="669851" y="1382363"/>
            <a:ext cx="7445863" cy="3298106"/>
          </a:xfrm>
          <a:prstGeom prst="rect">
            <a:avLst/>
          </a:prstGeom>
        </p:spPr>
      </p:pic>
      <p:sp>
        <p:nvSpPr>
          <p:cNvPr id="12" name="CaixaDeTexto 11">
            <a:extLst>
              <a:ext uri="{FF2B5EF4-FFF2-40B4-BE49-F238E27FC236}">
                <a16:creationId xmlns:a16="http://schemas.microsoft.com/office/drawing/2014/main" id="{6B85BBD5-B2AC-4831-99B7-97DD3474F010}"/>
              </a:ext>
            </a:extLst>
          </p:cNvPr>
          <p:cNvSpPr txBox="1"/>
          <p:nvPr/>
        </p:nvSpPr>
        <p:spPr>
          <a:xfrm>
            <a:off x="6424522" y="1613501"/>
            <a:ext cx="1416270" cy="369332"/>
          </a:xfrm>
          <a:prstGeom prst="rect">
            <a:avLst/>
          </a:prstGeom>
          <a:noFill/>
        </p:spPr>
        <p:txBody>
          <a:bodyPr wrap="square" rtlCol="0">
            <a:spAutoFit/>
          </a:bodyPr>
          <a:lstStyle/>
          <a:p>
            <a:r>
              <a:rPr lang="pt-BR" dirty="0"/>
              <a:t>4,14 % a.a.</a:t>
            </a:r>
          </a:p>
        </p:txBody>
      </p:sp>
      <p:sp>
        <p:nvSpPr>
          <p:cNvPr id="13" name="Seta para baixo 10">
            <a:extLst>
              <a:ext uri="{FF2B5EF4-FFF2-40B4-BE49-F238E27FC236}">
                <a16:creationId xmlns:a16="http://schemas.microsoft.com/office/drawing/2014/main" id="{BD8A18E7-6047-4FA8-B54D-3775B4F5754D}"/>
              </a:ext>
            </a:extLst>
          </p:cNvPr>
          <p:cNvSpPr/>
          <p:nvPr/>
        </p:nvSpPr>
        <p:spPr>
          <a:xfrm>
            <a:off x="6809513" y="2019849"/>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5517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3" y="0"/>
            <a:ext cx="9144000" cy="5143500"/>
          </a:xfrm>
          <a:prstGeom prst="rect">
            <a:avLst/>
          </a:prstGeom>
        </p:spPr>
      </p:pic>
      <p:sp>
        <p:nvSpPr>
          <p:cNvPr id="4" name="TextBox 3"/>
          <p:cNvSpPr txBox="1"/>
          <p:nvPr/>
        </p:nvSpPr>
        <p:spPr>
          <a:xfrm>
            <a:off x="195336" y="85186"/>
            <a:ext cx="7474803" cy="523220"/>
          </a:xfrm>
          <a:prstGeom prst="rect">
            <a:avLst/>
          </a:prstGeom>
          <a:noFill/>
        </p:spPr>
        <p:txBody>
          <a:bodyPr wrap="none" rtlCol="0">
            <a:spAutoFit/>
          </a:bodyPr>
          <a:lstStyle/>
          <a:p>
            <a:r>
              <a:rPr lang="en-US" sz="2800" b="1" dirty="0">
                <a:solidFill>
                  <a:srgbClr val="008000"/>
                </a:solidFill>
                <a:latin typeface="Calibri" panose="020F0502020204030204" pitchFamily="34" charset="0"/>
                <a:cs typeface="Calibri" panose="020F0502020204030204" pitchFamily="34" charset="0"/>
              </a:rPr>
              <a:t>TAXA DE JUROS: 17/02/2020        </a:t>
            </a:r>
            <a:r>
              <a:rPr lang="en-US" sz="1600" b="1" dirty="0">
                <a:solidFill>
                  <a:srgbClr val="008000"/>
                </a:solidFill>
                <a:latin typeface="Calibri" panose="020F0502020204030204" pitchFamily="34" charset="0"/>
                <a:cs typeface="Calibri" panose="020F0502020204030204" pitchFamily="34" charset="0"/>
              </a:rPr>
              <a:t>(Antes Pandemia COVID-19)</a:t>
            </a:r>
            <a:endParaRPr lang="en-US" sz="1600" b="1" dirty="0">
              <a:solidFill>
                <a:srgbClr val="FF0000"/>
              </a:solidFill>
              <a:latin typeface="Calibri" panose="020F0502020204030204" pitchFamily="34" charset="0"/>
              <a:cs typeface="Calibri" panose="020F0502020204030204" pitchFamily="34" charset="0"/>
            </a:endParaRPr>
          </a:p>
        </p:txBody>
      </p:sp>
      <p:sp>
        <p:nvSpPr>
          <p:cNvPr id="3" name="Retângulo 2"/>
          <p:cNvSpPr/>
          <p:nvPr/>
        </p:nvSpPr>
        <p:spPr>
          <a:xfrm>
            <a:off x="195337" y="668251"/>
            <a:ext cx="8722632" cy="646331"/>
          </a:xfrm>
          <a:prstGeom prst="rect">
            <a:avLst/>
          </a:prstGeom>
        </p:spPr>
        <p:txBody>
          <a:bodyPr wrap="square">
            <a:spAutoFit/>
          </a:bodyPr>
          <a:lstStyle/>
          <a:p>
            <a:pPr algn="just">
              <a:lnSpc>
                <a:spcPct val="100000"/>
              </a:lnSpc>
            </a:pPr>
            <a:r>
              <a:rPr lang="pt-BR" b="1" spc="-1" dirty="0">
                <a:solidFill>
                  <a:srgbClr val="595959"/>
                </a:solidFill>
                <a:uFill>
                  <a:solidFill>
                    <a:srgbClr val="FFFFFF"/>
                  </a:solidFill>
                </a:uFill>
                <a:ea typeface="DejaVu Sans"/>
              </a:rPr>
              <a:t>Taxa de Juros Real:</a:t>
            </a:r>
            <a:r>
              <a:rPr lang="pt-BR" spc="-1" dirty="0">
                <a:solidFill>
                  <a:srgbClr val="595959"/>
                </a:solidFill>
                <a:uFill>
                  <a:solidFill>
                    <a:srgbClr val="FFFFFF"/>
                  </a:solidFill>
                </a:uFill>
                <a:ea typeface="DejaVu Sans"/>
              </a:rPr>
              <a:t> A curva de juros real calculada pela ANBIMA projeta uma taxa de juros real de 2,95% a.a. para 10 anos.</a:t>
            </a:r>
            <a:endParaRPr lang="pt-BR" sz="2800" spc="-1" dirty="0">
              <a:solidFill>
                <a:srgbClr val="000000"/>
              </a:solidFill>
              <a:uFill>
                <a:solidFill>
                  <a:srgbClr val="FFFFFF"/>
                </a:solidFill>
              </a:uFill>
              <a:latin typeface="Arial"/>
            </a:endParaRPr>
          </a:p>
        </p:txBody>
      </p:sp>
      <p:pic>
        <p:nvPicPr>
          <p:cNvPr id="8" name="Imagem 7">
            <a:extLst>
              <a:ext uri="{FF2B5EF4-FFF2-40B4-BE49-F238E27FC236}">
                <a16:creationId xmlns:a16="http://schemas.microsoft.com/office/drawing/2014/main" id="{4611BBA2-0184-4C45-947E-051917217A8B}"/>
              </a:ext>
            </a:extLst>
          </p:cNvPr>
          <p:cNvPicPr>
            <a:picLocks noChangeAspect="1"/>
          </p:cNvPicPr>
          <p:nvPr/>
        </p:nvPicPr>
        <p:blipFill>
          <a:blip r:embed="rId3"/>
          <a:stretch>
            <a:fillRect/>
          </a:stretch>
        </p:blipFill>
        <p:spPr>
          <a:xfrm>
            <a:off x="988828" y="1510193"/>
            <a:ext cx="7176977" cy="3093081"/>
          </a:xfrm>
          <a:prstGeom prst="rect">
            <a:avLst/>
          </a:prstGeom>
        </p:spPr>
      </p:pic>
      <p:sp>
        <p:nvSpPr>
          <p:cNvPr id="9" name="CaixaDeTexto 8">
            <a:extLst>
              <a:ext uri="{FF2B5EF4-FFF2-40B4-BE49-F238E27FC236}">
                <a16:creationId xmlns:a16="http://schemas.microsoft.com/office/drawing/2014/main" id="{7840AC5B-D524-4C9B-BA02-B305BFB68AA1}"/>
              </a:ext>
            </a:extLst>
          </p:cNvPr>
          <p:cNvSpPr txBox="1"/>
          <p:nvPr/>
        </p:nvSpPr>
        <p:spPr>
          <a:xfrm>
            <a:off x="7044079" y="1521536"/>
            <a:ext cx="1416270" cy="369332"/>
          </a:xfrm>
          <a:prstGeom prst="rect">
            <a:avLst/>
          </a:prstGeom>
          <a:noFill/>
        </p:spPr>
        <p:txBody>
          <a:bodyPr wrap="square" rtlCol="0">
            <a:spAutoFit/>
          </a:bodyPr>
          <a:lstStyle/>
          <a:p>
            <a:r>
              <a:rPr lang="pt-BR" dirty="0"/>
              <a:t>2,95 % a.a.</a:t>
            </a:r>
          </a:p>
        </p:txBody>
      </p:sp>
      <p:sp>
        <p:nvSpPr>
          <p:cNvPr id="10" name="Seta para baixo 10">
            <a:extLst>
              <a:ext uri="{FF2B5EF4-FFF2-40B4-BE49-F238E27FC236}">
                <a16:creationId xmlns:a16="http://schemas.microsoft.com/office/drawing/2014/main" id="{F72ECF4E-3460-413D-BFB5-592EADC5F99E}"/>
              </a:ext>
            </a:extLst>
          </p:cNvPr>
          <p:cNvSpPr/>
          <p:nvPr/>
        </p:nvSpPr>
        <p:spPr>
          <a:xfrm>
            <a:off x="7429070" y="1927884"/>
            <a:ext cx="308224" cy="359596"/>
          </a:xfrm>
          <a:prstGeom prst="downArrow">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8859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20911</TotalTime>
  <Words>2577</Words>
  <Application>Microsoft Office PowerPoint</Application>
  <PresentationFormat>Apresentação na tela (16:9)</PresentationFormat>
  <Paragraphs>292</Paragraphs>
  <Slides>55</Slides>
  <Notes>21</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55</vt:i4>
      </vt:variant>
    </vt:vector>
  </HeadingPairs>
  <TitlesOfParts>
    <vt:vector size="60" baseType="lpstr">
      <vt:lpstr>Arial</vt:lpstr>
      <vt:lpstr>Calibri</vt:lpstr>
      <vt:lpstr>DejaVu Sans</vt:lpstr>
      <vt:lpstr>Wingdings</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Paulimmmmm</dc:creator>
  <cp:lastModifiedBy>RONALDO DE OLIVEIRA</cp:lastModifiedBy>
  <cp:revision>3159</cp:revision>
  <cp:lastPrinted>2024-11-18T00:12:35Z</cp:lastPrinted>
  <dcterms:created xsi:type="dcterms:W3CDTF">2015-02-23T13:55:20Z</dcterms:created>
  <dcterms:modified xsi:type="dcterms:W3CDTF">2024-11-18T00:13:32Z</dcterms:modified>
</cp:coreProperties>
</file>